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1162" r:id="rId2"/>
    <p:sldId id="1375" r:id="rId3"/>
    <p:sldId id="1376" r:id="rId4"/>
    <p:sldId id="1377" r:id="rId5"/>
    <p:sldId id="1378" r:id="rId6"/>
    <p:sldId id="1379" r:id="rId7"/>
    <p:sldId id="1380" r:id="rId8"/>
    <p:sldId id="1381" r:id="rId9"/>
    <p:sldId id="1387" r:id="rId10"/>
    <p:sldId id="1382" r:id="rId11"/>
    <p:sldId id="1386" r:id="rId12"/>
    <p:sldId id="1383" r:id="rId13"/>
    <p:sldId id="1390" r:id="rId14"/>
    <p:sldId id="1389" r:id="rId15"/>
    <p:sldId id="1388" r:id="rId16"/>
    <p:sldId id="1384" r:id="rId17"/>
    <p:sldId id="1385" r:id="rId18"/>
    <p:sldId id="1391" r:id="rId19"/>
    <p:sldId id="1392" r:id="rId20"/>
    <p:sldId id="1393" r:id="rId21"/>
    <p:sldId id="1394" r:id="rId22"/>
    <p:sldId id="1279" r:id="rId23"/>
    <p:sldId id="1282" r:id="rId24"/>
    <p:sldId id="1395" r:id="rId25"/>
    <p:sldId id="1396" r:id="rId26"/>
    <p:sldId id="1411" r:id="rId27"/>
    <p:sldId id="1362" r:id="rId28"/>
    <p:sldId id="1363" r:id="rId29"/>
    <p:sldId id="1406" r:id="rId30"/>
    <p:sldId id="1408" r:id="rId31"/>
    <p:sldId id="1409" r:id="rId32"/>
    <p:sldId id="1410" r:id="rId33"/>
    <p:sldId id="1364" r:id="rId34"/>
    <p:sldId id="1365" r:id="rId35"/>
    <p:sldId id="1366" r:id="rId36"/>
    <p:sldId id="1367" r:id="rId37"/>
    <p:sldId id="1412" r:id="rId38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20000"/>
      </a:spcAft>
      <a:buClr>
        <a:srgbClr val="FFCC00"/>
      </a:buClr>
      <a:buFont typeface="Wingdings" pitchFamily="2" charset="2"/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600" b="1" kern="1200">
        <a:solidFill>
          <a:srgbClr val="000000"/>
        </a:solidFill>
        <a:latin typeface="Courier New" pitchFamily="49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1550F"/>
    <a:srgbClr val="FF9900"/>
    <a:srgbClr val="FFFF99"/>
    <a:srgbClr val="9696E6"/>
    <a:srgbClr val="00FFCC"/>
    <a:srgbClr val="BCD8A0"/>
    <a:srgbClr val="1B1B6B"/>
    <a:srgbClr val="FF7C80"/>
    <a:srgbClr val="76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282" y="78"/>
      </p:cViewPr>
      <p:guideLst>
        <p:guide orient="horz" pos="3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15363" name="Picture 8" descr="p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5" y="9070975"/>
            <a:ext cx="16652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CBA3161-E5DC-42DC-B5DD-563AE9E7A2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556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100" b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9E3A437-9AB4-4A17-BE4E-329CCCB2CA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894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1D844-421F-460E-98B7-885663749107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58105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79E08-947C-423F-A454-A36EB183C300}" type="slidenum">
              <a:rPr lang="en-US" altLang="ko-KR">
                <a:latin typeface="굴림" charset="-127"/>
                <a:ea typeface="굴림" charset="-127"/>
              </a:rPr>
              <a:pPr/>
              <a:t>22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54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79E08-947C-423F-A454-A36EB183C300}" type="slidenum">
              <a:rPr lang="en-US" altLang="ko-KR">
                <a:latin typeface="굴림" charset="-127"/>
                <a:ea typeface="굴림" charset="-127"/>
              </a:rPr>
              <a:pPr/>
              <a:t>23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37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 userDrawn="1"/>
        </p:nvSpPr>
        <p:spPr bwMode="auto">
          <a:xfrm>
            <a:off x="0" y="2032000"/>
            <a:ext cx="9144000" cy="1219200"/>
          </a:xfrm>
          <a:prstGeom prst="rect">
            <a:avLst/>
          </a:prstGeom>
          <a:gradFill rotWithShape="1">
            <a:gsLst>
              <a:gs pos="0">
                <a:srgbClr val="CCFFFF">
                  <a:alpha val="30000"/>
                </a:srgbClr>
              </a:gs>
              <a:gs pos="50000">
                <a:srgbClr val="FFFFCC">
                  <a:alpha val="33000"/>
                </a:srgbClr>
              </a:gs>
              <a:gs pos="100000">
                <a:srgbClr val="CCFFFF">
                  <a:alpha val="3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ko-KR" altLang="ko-KR" sz="4000">
              <a:solidFill>
                <a:srgbClr val="FFCC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0" y="3241675"/>
            <a:ext cx="9144000" cy="0"/>
          </a:xfrm>
          <a:prstGeom prst="line">
            <a:avLst/>
          </a:prstGeom>
          <a:noFill/>
          <a:ln w="28575">
            <a:solidFill>
              <a:schemeClr val="bg1">
                <a:alpha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9" name="Line 10"/>
          <p:cNvSpPr>
            <a:spLocks noChangeShapeType="1"/>
          </p:cNvSpPr>
          <p:nvPr userDrawn="1"/>
        </p:nvSpPr>
        <p:spPr bwMode="auto">
          <a:xfrm>
            <a:off x="0" y="2014538"/>
            <a:ext cx="9144000" cy="0"/>
          </a:xfrm>
          <a:prstGeom prst="line">
            <a:avLst/>
          </a:prstGeom>
          <a:noFill/>
          <a:ln w="28575">
            <a:solidFill>
              <a:schemeClr val="bg1">
                <a:alpha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689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123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42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3162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65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28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37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7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976"/>
            <a:ext cx="8606190" cy="6938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4384829"/>
          </a:xfrm>
        </p:spPr>
        <p:txBody>
          <a:bodyPr/>
          <a:lstStyle>
            <a:lvl1pPr marL="180000" indent="-342900" defTabSz="180000">
              <a:buFont typeface="Wingdings" panose="05000000000000000000" pitchFamily="2" charset="2"/>
              <a:buChar char="v"/>
              <a:defRPr sz="2400"/>
            </a:lvl1pPr>
            <a:lvl2pPr marL="504000" indent="-252000" defTabSz="360000">
              <a:buClr>
                <a:schemeClr val="accent4"/>
              </a:buClr>
              <a:defRPr sz="2000"/>
            </a:lvl2pPr>
            <a:lvl3pPr marL="648000" indent="-216000">
              <a:buClr>
                <a:srgbClr val="00B0F0"/>
              </a:buClr>
              <a:buFont typeface="Wingdings 3" panose="05040102010807070707" pitchFamily="18" charset="2"/>
              <a:buChar char=""/>
              <a:defRPr sz="1800"/>
            </a:lvl3pPr>
            <a:lvl4pPr marL="864000" indent="-216000">
              <a:buClr>
                <a:srgbClr val="7030A0"/>
              </a:buClr>
              <a:buFont typeface="Wingdings 3" panose="05040102010807070707" pitchFamily="18" charset="2"/>
              <a:buChar char=""/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 dirty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오각형 6"/>
          <p:cNvSpPr/>
          <p:nvPr userDrawn="1"/>
        </p:nvSpPr>
        <p:spPr bwMode="auto">
          <a:xfrm>
            <a:off x="71406" y="785794"/>
            <a:ext cx="8858312" cy="71438"/>
          </a:xfrm>
          <a:prstGeom prst="homePlate">
            <a:avLst/>
          </a:prstGeom>
          <a:gradFill flip="none" rotWithShape="1">
            <a:gsLst>
              <a:gs pos="0">
                <a:srgbClr val="DDEBCF">
                  <a:alpha val="5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8" name="오각형 7"/>
          <p:cNvSpPr/>
          <p:nvPr userDrawn="1"/>
        </p:nvSpPr>
        <p:spPr bwMode="auto">
          <a:xfrm rot="16200000">
            <a:off x="-162894" y="530517"/>
            <a:ext cx="846768" cy="92414"/>
          </a:xfrm>
          <a:prstGeom prst="homePlate">
            <a:avLst/>
          </a:prstGeom>
          <a:gradFill flip="none" rotWithShape="1">
            <a:gsLst>
              <a:gs pos="0">
                <a:srgbClr val="DDEBCF">
                  <a:alpha val="3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덧셈 기호 8"/>
          <p:cNvSpPr/>
          <p:nvPr userDrawn="1"/>
        </p:nvSpPr>
        <p:spPr bwMode="auto">
          <a:xfrm>
            <a:off x="119031" y="600074"/>
            <a:ext cx="357190" cy="357190"/>
          </a:xfrm>
          <a:prstGeom prst="math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03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976"/>
            <a:ext cx="8606190" cy="6938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4" y="988387"/>
            <a:ext cx="8833224" cy="4384829"/>
          </a:xfrm>
        </p:spPr>
        <p:txBody>
          <a:bodyPr/>
          <a:lstStyle>
            <a:lvl1pPr marL="180000" indent="-342900" defTabSz="180000">
              <a:buFont typeface="Wingdings" panose="05000000000000000000" pitchFamily="2" charset="2"/>
              <a:buChar char="v"/>
              <a:defRPr sz="2400" baseline="0">
                <a:ea typeface="굴림" panose="020B0600000101010101" pitchFamily="50" charset="-127"/>
              </a:defRPr>
            </a:lvl1pPr>
            <a:lvl2pPr marL="504000" indent="-252000" defTabSz="360000">
              <a:buClr>
                <a:schemeClr val="accent4"/>
              </a:buClr>
              <a:defRPr sz="2000" baseline="0">
                <a:ea typeface="굴림" panose="020B0600000101010101" pitchFamily="50" charset="-127"/>
              </a:defRPr>
            </a:lvl2pPr>
            <a:lvl3pPr marL="648000" indent="-216000">
              <a:buClr>
                <a:srgbClr val="0070C0"/>
              </a:buClr>
              <a:buFont typeface="Wingdings 3" panose="05040102010807070707" pitchFamily="18" charset="2"/>
              <a:buChar char=""/>
              <a:defRPr sz="1800" baseline="0">
                <a:ea typeface="굴림" panose="020B0600000101010101" pitchFamily="50" charset="-127"/>
              </a:defRPr>
            </a:lvl3pPr>
            <a:lvl4pPr marL="864000" indent="-216000">
              <a:buClr>
                <a:srgbClr val="7030A0"/>
              </a:buClr>
              <a:buFont typeface="Wingdings 3" panose="05040102010807070707" pitchFamily="18" charset="2"/>
              <a:buChar char=""/>
              <a:defRPr sz="1400" baseline="0">
                <a:ea typeface="굴림" panose="020B0600000101010101" pitchFamily="50" charset="-127"/>
              </a:defRPr>
            </a:lvl4pPr>
            <a:lvl5pPr>
              <a:defRPr baseline="0">
                <a:ea typeface="굴림" panose="020B0600000101010101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/>
              <a:t>‹#›</a:t>
            </a:fld>
            <a:endParaRPr lang="en-US"/>
          </a:p>
        </p:txBody>
      </p:sp>
      <p:sp>
        <p:nvSpPr>
          <p:cNvPr id="7" name="오각형 6"/>
          <p:cNvSpPr/>
          <p:nvPr userDrawn="1"/>
        </p:nvSpPr>
        <p:spPr bwMode="auto">
          <a:xfrm>
            <a:off x="71406" y="785794"/>
            <a:ext cx="8858312" cy="71438"/>
          </a:xfrm>
          <a:prstGeom prst="homePlate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00"/>
              </a:gs>
              <a:gs pos="100000">
                <a:schemeClr val="accent4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8" name="오각형 7"/>
          <p:cNvSpPr/>
          <p:nvPr userDrawn="1"/>
        </p:nvSpPr>
        <p:spPr bwMode="auto">
          <a:xfrm rot="16200000">
            <a:off x="-162894" y="530517"/>
            <a:ext cx="846768" cy="92414"/>
          </a:xfrm>
          <a:prstGeom prst="homePlate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덧셈 기호 8"/>
          <p:cNvSpPr/>
          <p:nvPr userDrawn="1"/>
        </p:nvSpPr>
        <p:spPr bwMode="auto">
          <a:xfrm>
            <a:off x="119031" y="600074"/>
            <a:ext cx="357190" cy="357190"/>
          </a:xfrm>
          <a:prstGeom prst="math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2239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041361"/>
            <a:ext cx="1116180" cy="365125"/>
          </a:xfrm>
        </p:spPr>
        <p:txBody>
          <a:bodyPr/>
          <a:lstStyle/>
          <a:p>
            <a:fld id="{70DDF080-5E8C-48AD-84E5-6C08B304C14E}" type="datetimeFigureOut">
              <a:rPr lang="en-US" dirty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6266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041362"/>
            <a:ext cx="512638" cy="365125"/>
          </a:xfrm>
        </p:spPr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03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83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48680"/>
            <a:ext cx="6347715" cy="1826581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78092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오각형 6"/>
          <p:cNvSpPr/>
          <p:nvPr userDrawn="1"/>
        </p:nvSpPr>
        <p:spPr>
          <a:xfrm>
            <a:off x="323529" y="2492895"/>
            <a:ext cx="8280920" cy="20797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갈매기형 수장 7"/>
          <p:cNvSpPr/>
          <p:nvPr userDrawn="1"/>
        </p:nvSpPr>
        <p:spPr>
          <a:xfrm>
            <a:off x="8599326" y="2492896"/>
            <a:ext cx="221145" cy="2079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95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71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38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72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Text Box 25"/>
          <p:cNvSpPr txBox="1">
            <a:spLocks noChangeArrowheads="1"/>
          </p:cNvSpPr>
          <p:nvPr userDrawn="1"/>
        </p:nvSpPr>
        <p:spPr bwMode="auto">
          <a:xfrm>
            <a:off x="5076825" y="6669088"/>
            <a:ext cx="40322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800">
                <a:solidFill>
                  <a:srgbClr val="CCECFF"/>
                </a:solidFill>
                <a:latin typeface="돋움" pitchFamily="50" charset="-127"/>
              </a:rPr>
              <a:t>Copyright by SunYoung Kim &lt;sunyzero (at)  gmail (dot) com&gt;</a:t>
            </a:r>
          </a:p>
        </p:txBody>
      </p:sp>
    </p:spTree>
    <p:extLst>
      <p:ext uri="{BB962C8B-B14F-4D97-AF65-F5344CB8AC3E}">
        <p14:creationId xmlns:p14="http://schemas.microsoft.com/office/powerpoint/2010/main" val="36019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90" r:id="rId4"/>
    <p:sldLayoutId id="2147483676" r:id="rId5"/>
    <p:sldLayoutId id="2147483692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230931"/>
            <a:ext cx="9144000" cy="769441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손에 잡히는 </a:t>
            </a:r>
            <a:r>
              <a:rPr lang="en-US" altLang="ko-KR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vim (2/4)</a:t>
            </a:r>
            <a:endParaRPr lang="en-US" altLang="ko-KR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6084168" y="5661248"/>
            <a:ext cx="2809007" cy="791940"/>
          </a:xfrm>
          <a:prstGeom prst="rect">
            <a:avLst/>
          </a:prstGeom>
          <a:solidFill>
            <a:schemeClr val="tx1">
              <a:alpha val="4196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62000" rIns="90000" anchor="ctr"/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ko-KR" altLang="en-US" sz="1200" dirty="0" smtClean="0">
                <a:solidFill>
                  <a:srgbClr val="000066"/>
                </a:solidFill>
                <a:latin typeface="돋움" pitchFamily="50" charset="-127"/>
              </a:rPr>
              <a:t>김선영</a:t>
            </a:r>
            <a:endParaRPr lang="ko-KR" altLang="en-US" sz="1200" dirty="0">
              <a:solidFill>
                <a:srgbClr val="000066"/>
              </a:solidFill>
              <a:latin typeface="돋움" pitchFamily="50" charset="-127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ko-KR" sz="1200" dirty="0" err="1" smtClean="0">
                <a:solidFill>
                  <a:srgbClr val="000066"/>
                </a:solidFill>
                <a:latin typeface="돋움" pitchFamily="50" charset="-127"/>
              </a:rPr>
              <a:t>sunyzero@gmail</a:t>
            </a:r>
            <a:r>
              <a:rPr lang="en-US" altLang="ko-KR" sz="1200" dirty="0" smtClean="0">
                <a:solidFill>
                  <a:srgbClr val="000066"/>
                </a:solidFill>
                <a:latin typeface="돋움" pitchFamily="50" charset="-127"/>
              </a:rPr>
              <a:t>(dot)com</a:t>
            </a:r>
            <a:endParaRPr lang="en-US" altLang="ko-KR" sz="1200" dirty="0">
              <a:solidFill>
                <a:srgbClr val="000066"/>
              </a:solidFill>
              <a:latin typeface="돋움" pitchFamily="50" charset="-127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ko-KR" altLang="en-US" sz="1200" dirty="0" err="1" smtClean="0">
                <a:solidFill>
                  <a:srgbClr val="000066"/>
                </a:solidFill>
                <a:latin typeface="돋움" pitchFamily="50" charset="-127"/>
              </a:rPr>
              <a:t>버</a:t>
            </a:r>
            <a:r>
              <a:rPr lang="ko-KR" altLang="en-US" sz="1200" dirty="0" smtClean="0">
                <a:solidFill>
                  <a:srgbClr val="000066"/>
                </a:solidFill>
                <a:latin typeface="돋움" pitchFamily="50" charset="-127"/>
              </a:rPr>
              <a:t>   </a:t>
            </a:r>
            <a:r>
              <a:rPr lang="ko-KR" altLang="en-US" sz="1200" dirty="0">
                <a:solidFill>
                  <a:srgbClr val="000066"/>
                </a:solidFill>
                <a:latin typeface="돋움" pitchFamily="50" charset="-127"/>
              </a:rPr>
              <a:t>전</a:t>
            </a:r>
            <a:r>
              <a:rPr lang="en-US" altLang="ko-KR" sz="1200">
                <a:solidFill>
                  <a:srgbClr val="000066"/>
                </a:solidFill>
                <a:latin typeface="돋움" pitchFamily="50" charset="-127"/>
              </a:rPr>
              <a:t>: </a:t>
            </a:r>
            <a:r>
              <a:rPr lang="en-US" altLang="ko-KR" sz="1200" smtClean="0">
                <a:solidFill>
                  <a:srgbClr val="000066"/>
                </a:solidFill>
                <a:latin typeface="돋움" pitchFamily="50" charset="-127"/>
              </a:rPr>
              <a:t>2014-10</a:t>
            </a:r>
            <a:endParaRPr lang="en-US" altLang="ko-KR" sz="1200" dirty="0">
              <a:solidFill>
                <a:srgbClr val="000066"/>
              </a:solidFill>
              <a:latin typeface="돋움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312"/>
            <a:ext cx="334322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인사이트 출판사 </a:t>
            </a:r>
            <a:r>
              <a:rPr lang="en-US" altLang="ko-KR" sz="1200" b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http://blog.insightbook.co.kr </a:t>
            </a:r>
            <a:endParaRPr lang="en-US" altLang="ko-KR" sz="1200" b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ko-KR" altLang="en-US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가메출판사     </a:t>
            </a:r>
            <a:r>
              <a:rPr lang="en-US" altLang="ko-KR" sz="1200" b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http://www.kame.co.kr</a:t>
            </a:r>
            <a:endParaRPr lang="en-US" altLang="ko-KR" sz="12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ko-KR" altLang="en-US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저자홈페이지</a:t>
            </a:r>
            <a:r>
              <a:rPr lang="en-US" altLang="ko-KR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http://sunyzero.tistory.com</a:t>
            </a:r>
            <a:endParaRPr lang="ko-KR" altLang="en-US" sz="12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colorscheme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color theme</a:t>
            </a:r>
            <a:r>
              <a:rPr lang="ko-KR" altLang="en-US" smtClean="0"/>
              <a:t>를 지원</a:t>
            </a:r>
            <a:endParaRPr lang="en-US" altLang="ko-KR" smtClean="0"/>
          </a:p>
          <a:p>
            <a:pPr lvl="1"/>
            <a:r>
              <a:rPr lang="en-US" altLang="ko-KR" smtClean="0"/>
              <a:t>option</a:t>
            </a:r>
            <a:r>
              <a:rPr lang="ko-KR" altLang="en-US" smtClean="0"/>
              <a:t>이 아니므로 </a:t>
            </a:r>
            <a:r>
              <a:rPr lang="en-US" altLang="ko-KR" smtClean="0"/>
              <a:t>set </a:t>
            </a:r>
            <a:r>
              <a:rPr lang="ko-KR" altLang="en-US" smtClean="0"/>
              <a:t>접두어를 쓰지 않는다</a:t>
            </a:r>
            <a:r>
              <a:rPr lang="en-US" altLang="ko-KR" smtClean="0"/>
              <a:t>.</a:t>
            </a:r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/>
          </a:p>
          <a:p>
            <a:pPr lvl="2"/>
            <a:r>
              <a:rPr lang="en-US" altLang="ko-KR" smtClean="0"/>
              <a:t>colorscheme</a:t>
            </a:r>
            <a:r>
              <a:rPr lang="ko-KR" altLang="en-US" smtClean="0"/>
              <a:t>의 약어인 </a:t>
            </a:r>
            <a:r>
              <a:rPr lang="en-US" altLang="ko-KR" smtClean="0">
                <a:solidFill>
                  <a:srgbClr val="FF0000"/>
                </a:solidFill>
              </a:rPr>
              <a:t>colo</a:t>
            </a:r>
            <a:r>
              <a:rPr lang="en-US" altLang="ko-KR" smtClean="0"/>
              <a:t> </a:t>
            </a:r>
            <a:r>
              <a:rPr lang="ko-KR" altLang="en-US" smtClean="0"/>
              <a:t>까지만 입력해도 된다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 smtClean="0"/>
              <a:t>.vimrc</a:t>
            </a:r>
            <a:r>
              <a:rPr lang="ko-KR" altLang="en-US" smtClean="0"/>
              <a:t>에 등록해두면 매번 자동으로 설정될 수 있다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" y="1988840"/>
            <a:ext cx="6256736" cy="10801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7" y="3356992"/>
            <a:ext cx="6266871" cy="1108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모서리가 둥근 사각형 설명선 4"/>
          <p:cNvSpPr/>
          <p:nvPr/>
        </p:nvSpPr>
        <p:spPr bwMode="auto">
          <a:xfrm>
            <a:off x="2195736" y="2924944"/>
            <a:ext cx="2880320" cy="576064"/>
          </a:xfrm>
          <a:prstGeom prst="wedgeRoundRectCallout">
            <a:avLst>
              <a:gd name="adj1" fmla="val -35654"/>
              <a:gd name="adj2" fmla="val 725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&lt;CTRL-D&gt;</a:t>
            </a:r>
            <a:r>
              <a:rPr lang="ko-KR" altLang="en-US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로 탐색 가능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0956153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colorscheme : ex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colorscheme </a:t>
            </a:r>
            <a:r>
              <a:rPr lang="ko-KR" altLang="en-US" smtClean="0"/>
              <a:t>예</a:t>
            </a:r>
            <a:endParaRPr lang="en-US" altLang="ko-KR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0" y="1425080"/>
            <a:ext cx="4813970" cy="1281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4" y="2420233"/>
            <a:ext cx="4813970" cy="1275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9134"/>
            <a:ext cx="4813970" cy="1281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모서리가 둥근 사각형 설명선 4"/>
          <p:cNvSpPr/>
          <p:nvPr/>
        </p:nvSpPr>
        <p:spPr bwMode="auto">
          <a:xfrm>
            <a:off x="539552" y="3789040"/>
            <a:ext cx="2880320" cy="834483"/>
          </a:xfrm>
          <a:prstGeom prst="wedgeRoundRectCallout">
            <a:avLst>
              <a:gd name="adj1" fmla="val 22699"/>
              <a:gd name="adj2" fmla="val -7806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다양한 컬러스키마를</a:t>
            </a:r>
            <a:endParaRPr lang="en-US" altLang="ko-KR" sz="1800" smtClean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ko-KR" altLang="en-US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볼 수 있다</a:t>
            </a:r>
            <a:r>
              <a:rPr lang="en-US" altLang="ko-KR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0151755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help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vim</a:t>
            </a:r>
            <a:r>
              <a:rPr lang="ko-KR" altLang="en-US" smtClean="0"/>
              <a:t>은 </a:t>
            </a:r>
            <a:r>
              <a:rPr lang="en-US" altLang="ko-KR" smtClean="0"/>
              <a:t>online help</a:t>
            </a:r>
            <a:r>
              <a:rPr lang="ko-KR" altLang="en-US" smtClean="0"/>
              <a:t>를 지원한다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388424" cy="2528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모서리가 둥근 사각형 설명선 4"/>
          <p:cNvSpPr/>
          <p:nvPr/>
        </p:nvSpPr>
        <p:spPr bwMode="auto">
          <a:xfrm>
            <a:off x="1979712" y="3861048"/>
            <a:ext cx="2232248" cy="792088"/>
          </a:xfrm>
          <a:prstGeom prst="wedgeRoundRectCallout">
            <a:avLst>
              <a:gd name="adj1" fmla="val -64982"/>
              <a:gd name="adj2" fmla="val -439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&lt;CTRL-D&gt;</a:t>
            </a:r>
            <a:r>
              <a:rPr lang="ko-KR" altLang="en-US" sz="18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으로 </a:t>
            </a:r>
          </a:p>
          <a:p>
            <a:pPr algn="ctr"/>
            <a:r>
              <a:rPr lang="ko-KR" altLang="en-US" sz="180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탐색을 한 결과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0812585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help : prefix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도움말에 사용되는 접두어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10909"/>
              </p:ext>
            </p:extLst>
          </p:nvPr>
        </p:nvGraphicFramePr>
        <p:xfrm>
          <a:off x="467544" y="1484784"/>
          <a:ext cx="6192688" cy="346252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/>
                <a:gridCol w="1080120"/>
                <a:gridCol w="3168352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모드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smtClean="0">
                          <a:effectLst/>
                        </a:rPr>
                        <a:t>접두어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예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일반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없음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x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입력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i_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i_CTRL-N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명령행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:w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비주얼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v_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v_u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vim </a:t>
                      </a: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실행인수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-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-r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옵션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'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'tabstop'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명령행</a:t>
                      </a:r>
                      <a:r>
                        <a:rPr lang="ko-KR" altLang="en-US" sz="1400" b="1" baseline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 모드 특수키</a:t>
                      </a:r>
                      <a:endParaRPr lang="en-US" altLang="ko-KR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c_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:help c_CTRL-B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47228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help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:help cindent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244408" cy="1841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모서리가 둥근 사각형 설명선 4"/>
          <p:cNvSpPr/>
          <p:nvPr/>
        </p:nvSpPr>
        <p:spPr bwMode="auto">
          <a:xfrm>
            <a:off x="5076056" y="2636912"/>
            <a:ext cx="2232248" cy="784907"/>
          </a:xfrm>
          <a:prstGeom prst="wedgeRoundRectCallout">
            <a:avLst>
              <a:gd name="adj1" fmla="val 39181"/>
              <a:gd name="adj2" fmla="val -8242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tabstop </a:t>
            </a:r>
            <a:r>
              <a:rPr lang="ko-KR" altLang="en-US" sz="18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에서</a:t>
            </a:r>
            <a:endParaRPr lang="en-US" altLang="ko-KR" sz="180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1800" smtClean="0">
                <a:solidFill>
                  <a:srgbClr val="FF000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^] </a:t>
            </a:r>
            <a:r>
              <a:rPr lang="ko-KR" altLang="en-US" sz="1800" smtClean="0">
                <a:solidFill>
                  <a:srgbClr val="FF000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를 누르면</a:t>
            </a:r>
            <a:r>
              <a:rPr lang="en-US" altLang="ko-KR" sz="1800" smtClean="0">
                <a:solidFill>
                  <a:srgbClr val="FF000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...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28137"/>
            <a:ext cx="8244408" cy="1810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줄무늬가 있는 오른쪽 화살표 7"/>
          <p:cNvSpPr/>
          <p:nvPr/>
        </p:nvSpPr>
        <p:spPr bwMode="auto">
          <a:xfrm rot="5400000">
            <a:off x="3679500" y="2896702"/>
            <a:ext cx="644081" cy="1250165"/>
          </a:xfrm>
          <a:prstGeom prst="striped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  <a:tileRect/>
          </a:gradFill>
          <a:ln w="952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220072" y="3573016"/>
            <a:ext cx="1944216" cy="32204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7280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help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FF0000"/>
                </a:solidFill>
              </a:rPr>
              <a:t>^]</a:t>
            </a:r>
          </a:p>
          <a:p>
            <a:pPr lvl="1"/>
            <a:r>
              <a:rPr lang="en-US" altLang="ko-KR"/>
              <a:t>Jump to the definition of the keyword under </a:t>
            </a:r>
            <a:r>
              <a:rPr lang="en-US" altLang="ko-KR" smtClean="0"/>
              <a:t>the cursor.</a:t>
            </a:r>
            <a:endParaRPr lang="en-US" altLang="ko-KR"/>
          </a:p>
          <a:p>
            <a:r>
              <a:rPr lang="en-US" altLang="ko-KR" smtClean="0">
                <a:solidFill>
                  <a:srgbClr val="FF0000"/>
                </a:solidFill>
              </a:rPr>
              <a:t>^T</a:t>
            </a:r>
          </a:p>
          <a:p>
            <a:pPr lvl="1"/>
            <a:r>
              <a:rPr lang="en-US" altLang="ko-KR"/>
              <a:t>Jump to </a:t>
            </a:r>
            <a:r>
              <a:rPr lang="en-US" altLang="ko-KR" smtClean="0"/>
              <a:t>older </a:t>
            </a:r>
            <a:r>
              <a:rPr lang="en-US" altLang="ko-KR"/>
              <a:t>entry in the tag </a:t>
            </a:r>
            <a:r>
              <a:rPr lang="en-US" altLang="ko-KR" smtClean="0"/>
              <a:t>stack.</a:t>
            </a:r>
          </a:p>
          <a:p>
            <a:r>
              <a:rPr lang="en-US" altLang="ko-KR" smtClean="0"/>
              <a:t>:tags</a:t>
            </a:r>
          </a:p>
          <a:p>
            <a:pPr lvl="1"/>
            <a:r>
              <a:rPr lang="en-US" altLang="ko-KR"/>
              <a:t>Show the contents of the tag stack</a:t>
            </a:r>
            <a:r>
              <a:rPr lang="en-US" altLang="ko-KR" smtClean="0"/>
              <a:t>. </a:t>
            </a:r>
            <a:br>
              <a:rPr lang="en-US" altLang="ko-KR" smtClean="0"/>
            </a:br>
            <a:r>
              <a:rPr lang="en-US" altLang="ko-KR" smtClean="0"/>
              <a:t>The active entry </a:t>
            </a:r>
            <a:r>
              <a:rPr lang="en-US" altLang="ko-KR"/>
              <a:t>is marked with a '&gt;'.</a:t>
            </a:r>
          </a:p>
          <a:p>
            <a:r>
              <a:rPr lang="en-US" altLang="ko-KR" smtClean="0"/>
              <a:t>^W^W</a:t>
            </a:r>
          </a:p>
          <a:p>
            <a:pPr lvl="1"/>
            <a:r>
              <a:rPr lang="en-US" altLang="ko-KR"/>
              <a:t>move cursor to window below/right of </a:t>
            </a:r>
            <a:r>
              <a:rPr lang="en-US" altLang="ko-KR" smtClean="0"/>
              <a:t>the </a:t>
            </a:r>
            <a:r>
              <a:rPr lang="en-US" altLang="ko-KR"/>
              <a:t>current </a:t>
            </a:r>
            <a:r>
              <a:rPr lang="en-US" altLang="ko-KR" smtClean="0"/>
              <a:t>one.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026207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vim error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파일을 중복해서 오픈 한 경우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6984776" cy="4203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95736" y="2564904"/>
            <a:ext cx="1944216" cy="287337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706450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vim error (con't)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vim crash</a:t>
            </a:r>
            <a:r>
              <a:rPr lang="ko-KR" altLang="en-US" smtClean="0"/>
              <a:t>로 </a:t>
            </a:r>
            <a:r>
              <a:rPr lang="en-US" altLang="ko-KR" smtClean="0"/>
              <a:t>swapfile</a:t>
            </a:r>
            <a:r>
              <a:rPr lang="ko-KR" altLang="en-US" smtClean="0"/>
              <a:t>이 제거되지 못한 경우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61896"/>
            <a:ext cx="7200800" cy="4326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67744" y="2636912"/>
            <a:ext cx="648072" cy="287337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587294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Ch4.</a:t>
            </a:r>
            <a:r>
              <a:rPr lang="ko-KR" altLang="en-US" smtClean="0"/>
              <a:t>문자열 관련 기능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머리가 나쁘면 손발이 고생한다</a:t>
            </a:r>
            <a:r>
              <a:rPr lang="en-US" altLang="ko-KR" smtClean="0"/>
              <a:t>. - </a:t>
            </a:r>
            <a:r>
              <a:rPr lang="ko-KR" altLang="en-US" smtClean="0"/>
              <a:t>중국속담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241493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Formatting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center, right, left</a:t>
            </a:r>
          </a:p>
          <a:p>
            <a:pPr lvl="1"/>
            <a:r>
              <a:rPr lang="en-US" altLang="ko-KR" smtClean="0"/>
              <a:t>width</a:t>
            </a:r>
            <a:r>
              <a:rPr lang="ko-KR" altLang="en-US" smtClean="0"/>
              <a:t>를 기준으로 정렬을 한다</a:t>
            </a:r>
            <a:r>
              <a:rPr lang="en-US" altLang="ko-KR" smtClean="0"/>
              <a:t>.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05062"/>
            <a:ext cx="7283085" cy="1832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861048"/>
            <a:ext cx="7290941" cy="1834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모서리가 둥근 사각형 설명선 6"/>
          <p:cNvSpPr/>
          <p:nvPr/>
        </p:nvSpPr>
        <p:spPr bwMode="auto">
          <a:xfrm>
            <a:off x="5364088" y="1385159"/>
            <a:ext cx="2232248" cy="792088"/>
          </a:xfrm>
          <a:prstGeom prst="wedgeRoundRectCallout">
            <a:avLst>
              <a:gd name="adj1" fmla="val -64592"/>
              <a:gd name="adj2" fmla="val 440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width=80</a:t>
            </a:r>
            <a:r>
              <a:rPr lang="ko-KR" altLang="en-US" sz="18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의</a:t>
            </a:r>
            <a:endParaRPr lang="en-US" altLang="ko-KR" sz="180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1800" smtClean="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center </a:t>
            </a:r>
            <a:r>
              <a:rPr lang="ko-KR" altLang="en-US" sz="1800" smtClean="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결과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 bwMode="auto">
          <a:xfrm>
            <a:off x="3779912" y="3182844"/>
            <a:ext cx="2232248" cy="792088"/>
          </a:xfrm>
          <a:prstGeom prst="wedgeRoundRectCallout">
            <a:avLst>
              <a:gd name="adj1" fmla="val -64592"/>
              <a:gd name="adj2" fmla="val 440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smtClean="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:center 50 </a:t>
            </a:r>
            <a:r>
              <a:rPr lang="ko-KR" altLang="en-US" sz="1800" smtClean="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의</a:t>
            </a:r>
            <a:endParaRPr lang="en-US" altLang="ko-KR" sz="1800" smtClean="0">
              <a:solidFill>
                <a:schemeClr val="tx1"/>
              </a:solidFill>
              <a:latin typeface="Tahoma" pitchFamily="34" charset="0"/>
              <a:ea typeface="굴림" pitchFamily="50" charset="-127"/>
              <a:cs typeface="Tahoma" pitchFamily="34" charset="0"/>
            </a:endParaRPr>
          </a:p>
          <a:p>
            <a:pPr algn="ctr"/>
            <a:r>
              <a:rPr lang="ko-KR" altLang="en-US" sz="1800" smtClean="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실행 결과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4008335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Ch3.</a:t>
            </a:r>
            <a:r>
              <a:rPr lang="ko-KR" altLang="en-US" smtClean="0"/>
              <a:t>옵션</a:t>
            </a:r>
            <a:r>
              <a:rPr lang="en-US" altLang="ko-KR" smtClean="0"/>
              <a:t>,</a:t>
            </a:r>
            <a:r>
              <a:rPr lang="ko-KR" altLang="en-US" smtClean="0"/>
              <a:t>도움말</a:t>
            </a:r>
            <a:r>
              <a:rPr lang="en-US" altLang="ko-KR" smtClean="0"/>
              <a:t>,</a:t>
            </a:r>
            <a:r>
              <a:rPr lang="ko-KR" altLang="en-US" smtClean="0"/>
              <a:t>에러처리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RTFM(Read The Fine Manual) - </a:t>
            </a:r>
            <a:r>
              <a:rPr lang="ko-KR" altLang="en-US" smtClean="0"/>
              <a:t>인터넷격언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42069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find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문자 </a:t>
            </a:r>
            <a:r>
              <a:rPr lang="en-US" altLang="ko-KR" smtClean="0"/>
              <a:t>1</a:t>
            </a:r>
            <a:r>
              <a:rPr lang="ko-KR" altLang="en-US" smtClean="0"/>
              <a:t>개를 검색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77302"/>
              </p:ext>
            </p:extLst>
          </p:nvPr>
        </p:nvGraphicFramePr>
        <p:xfrm>
          <a:off x="467544" y="1484784"/>
          <a:ext cx="5112568" cy="2164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08112"/>
                <a:gridCol w="4104456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명령어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fc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문자 </a:t>
                      </a: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를 전방 검색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Fc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문자 </a:t>
                      </a: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를 후방 검색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;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최근 검색을 재검색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,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최근 검색을 반대방향으로 재검색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563253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find (con't)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848872" cy="2606166"/>
          </a:xfrm>
        </p:spPr>
      </p:pic>
    </p:spTree>
    <p:extLst>
      <p:ext uri="{BB962C8B-B14F-4D97-AF65-F5344CB8AC3E}">
        <p14:creationId xmlns:p14="http://schemas.microsoft.com/office/powerpoint/2010/main" val="915542933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일반모드</a:t>
            </a:r>
            <a:r>
              <a:rPr lang="en-US" altLang="ko-KR" smtClean="0"/>
              <a:t>: </a:t>
            </a:r>
            <a:r>
              <a:rPr lang="ko-KR" altLang="en-US" smtClean="0"/>
              <a:t>검색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명령어</a:t>
            </a:r>
          </a:p>
          <a:p>
            <a:pPr lvl="1" eaLnBrk="1" hangingPunct="1"/>
            <a:r>
              <a:rPr lang="en-US" altLang="ko-KR" sz="1800" b="1" dirty="0" smtClean="0">
                <a:solidFill>
                  <a:srgbClr val="FF0000"/>
                </a:solidFill>
              </a:rPr>
              <a:t>/string : string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을 전방탐색 함</a:t>
            </a:r>
          </a:p>
          <a:p>
            <a:pPr lvl="1" eaLnBrk="1" hangingPunct="1"/>
            <a:r>
              <a:rPr lang="en-US" altLang="ko-KR" sz="1800" b="1" dirty="0" smtClean="0"/>
              <a:t>?string : string</a:t>
            </a:r>
            <a:r>
              <a:rPr lang="ko-KR" altLang="en-US" sz="1800" b="1" dirty="0" smtClean="0"/>
              <a:t>을 후방탐색 함</a:t>
            </a:r>
          </a:p>
          <a:p>
            <a:pPr lvl="1" eaLnBrk="1" hangingPunct="1"/>
            <a:r>
              <a:rPr lang="ko-KR" altLang="en-US" sz="1800" b="1" dirty="0" smtClean="0"/>
              <a:t>*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현재 커서에 위치한 단어를 전방탐색 함</a:t>
            </a:r>
          </a:p>
          <a:p>
            <a:pPr lvl="1" eaLnBrk="1" hangingPunct="1"/>
            <a:r>
              <a:rPr lang="en-US" altLang="ko-KR" sz="1800" b="1" dirty="0" smtClean="0"/>
              <a:t># : </a:t>
            </a:r>
            <a:r>
              <a:rPr lang="ko-KR" altLang="en-US" sz="1800" b="1" dirty="0" smtClean="0"/>
              <a:t>현재 커서에 위치한 단어를 후방탐색 함</a:t>
            </a:r>
          </a:p>
          <a:p>
            <a:pPr lvl="1" eaLnBrk="1" hangingPunct="1"/>
            <a:r>
              <a:rPr lang="en-US" altLang="ko-KR" sz="1800" b="1" dirty="0" smtClean="0">
                <a:solidFill>
                  <a:srgbClr val="FF0000"/>
                </a:solidFill>
              </a:rPr>
              <a:t>n :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다음 탐색 결과를 찾아냄 </a:t>
            </a:r>
          </a:p>
          <a:p>
            <a:pPr lvl="2" eaLnBrk="1" hangingPunct="1"/>
            <a:r>
              <a:rPr lang="en-US" altLang="ko-KR" b="1" dirty="0" smtClean="0"/>
              <a:t>(</a:t>
            </a:r>
            <a:r>
              <a:rPr lang="ko-KR" altLang="en-US" b="1" dirty="0" smtClean="0"/>
              <a:t>전방탐색의 경우는 전방으로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후방탐색의 경우는 후방으로 이동</a:t>
            </a:r>
            <a:r>
              <a:rPr lang="en-US" altLang="ko-KR" b="1" dirty="0" smtClean="0"/>
              <a:t>)</a:t>
            </a:r>
          </a:p>
          <a:p>
            <a:pPr lvl="1" eaLnBrk="1" hangingPunct="1"/>
            <a:r>
              <a:rPr lang="en-US" altLang="ko-KR" sz="1800" b="1" dirty="0" smtClean="0">
                <a:solidFill>
                  <a:srgbClr val="FF0000"/>
                </a:solidFill>
              </a:rPr>
              <a:t>N : n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과 반대방향으로 다음 탐색</a:t>
            </a:r>
          </a:p>
          <a:p>
            <a:pPr lvl="1" eaLnBrk="1" hangingPunct="1"/>
            <a:r>
              <a:rPr lang="en-US" altLang="ko-KR" sz="1800" b="1" dirty="0" smtClean="0">
                <a:solidFill>
                  <a:srgbClr val="FF0000"/>
                </a:solidFill>
              </a:rPr>
              <a:t>% :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괄호의 짝을 찾아줌</a:t>
            </a:r>
          </a:p>
        </p:txBody>
      </p:sp>
    </p:spTree>
    <p:extLst>
      <p:ext uri="{BB962C8B-B14F-4D97-AF65-F5344CB8AC3E}">
        <p14:creationId xmlns:p14="http://schemas.microsoft.com/office/powerpoint/2010/main" val="683488197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일반모드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검색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con't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 smtClean="0"/>
              <a:t>case-sensitive searching</a:t>
            </a:r>
            <a:endParaRPr lang="ko-KR" altLang="en-US" dirty="0" smtClean="0"/>
          </a:p>
          <a:p>
            <a:pPr lvl="1" eaLnBrk="1" hangingPunct="1"/>
            <a:r>
              <a:rPr lang="en-US" altLang="ko-KR" sz="1800" b="1" dirty="0" smtClean="0"/>
              <a:t>\c </a:t>
            </a:r>
            <a:r>
              <a:rPr lang="ko-KR" altLang="en-US" sz="1800" b="1" dirty="0" err="1" smtClean="0"/>
              <a:t>접두어를</a:t>
            </a:r>
            <a:r>
              <a:rPr lang="ko-KR" altLang="en-US" sz="1800" b="1" dirty="0" smtClean="0"/>
              <a:t> 사용하거나</a:t>
            </a:r>
            <a:r>
              <a:rPr lang="en-US" altLang="ko-KR" sz="1800" b="1" dirty="0" smtClean="0"/>
              <a:t>…</a:t>
            </a:r>
          </a:p>
          <a:p>
            <a:pPr lvl="1" eaLnBrk="1" hangingPunct="1"/>
            <a:r>
              <a:rPr lang="en-US" altLang="ko-KR" sz="1800" b="1" dirty="0" err="1" smtClean="0">
                <a:solidFill>
                  <a:srgbClr val="FF0000"/>
                </a:solidFill>
              </a:rPr>
              <a:t>ignorecase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 option</a:t>
            </a:r>
            <a:r>
              <a:rPr lang="ko-KR" altLang="en-US" sz="1800" b="1" smtClean="0">
                <a:solidFill>
                  <a:srgbClr val="FF0000"/>
                </a:solidFill>
              </a:rPr>
              <a:t>을 켜거나</a:t>
            </a:r>
            <a:r>
              <a:rPr lang="en-US" altLang="ko-KR" sz="1800" b="1" smtClean="0">
                <a:solidFill>
                  <a:srgbClr val="FF0000"/>
                </a:solidFill>
              </a:rPr>
              <a:t>...</a:t>
            </a:r>
            <a:r>
              <a:rPr lang="ko-KR" altLang="en-US" sz="1800" b="1" smtClean="0">
                <a:solidFill>
                  <a:srgbClr val="FF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(option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은 뒤에서 다룹니다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>.)</a:t>
            </a:r>
            <a:endParaRPr lang="ko-KR" altLang="en-US" sz="1800" b="1" dirty="0">
              <a:solidFill>
                <a:srgbClr val="FF0000"/>
              </a:solidFill>
            </a:endParaRPr>
          </a:p>
          <a:p>
            <a:pPr lvl="1" eaLnBrk="1" hangingPunct="1"/>
            <a:endParaRPr lang="en-US" altLang="ko-KR" sz="1800" b="1" dirty="0" smtClean="0"/>
          </a:p>
          <a:p>
            <a:pPr lvl="1" eaLnBrk="1" hangingPunct="1"/>
            <a:endParaRPr lang="en-US" altLang="ko-KR" sz="1800" b="1" dirty="0">
              <a:solidFill>
                <a:srgbClr val="FFC000"/>
              </a:solidFill>
            </a:endParaRPr>
          </a:p>
          <a:p>
            <a:pPr lvl="1" eaLnBrk="1" hangingPunct="1"/>
            <a:endParaRPr lang="en-US" altLang="ko-KR" sz="18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ko-KR" sz="1800" b="1" dirty="0">
              <a:solidFill>
                <a:srgbClr val="FFC000"/>
              </a:solidFill>
            </a:endParaRPr>
          </a:p>
          <a:p>
            <a:pPr lvl="1" eaLnBrk="1" hangingPunct="1"/>
            <a:endParaRPr lang="en-US" altLang="ko-KR" sz="1800" b="1" dirty="0">
              <a:solidFill>
                <a:srgbClr val="FFC000"/>
              </a:solidFill>
            </a:endParaRPr>
          </a:p>
          <a:p>
            <a:pPr lvl="1"/>
            <a:r>
              <a:rPr lang="en-US" altLang="ko-KR" sz="1600" b="1" smtClean="0"/>
              <a:t>\</a:t>
            </a:r>
            <a:r>
              <a:rPr lang="en-US" altLang="ko-KR" sz="1600" b="1" dirty="0"/>
              <a:t>C</a:t>
            </a:r>
            <a:r>
              <a:rPr lang="ko-KR" altLang="en-US" sz="1600" b="1" dirty="0" smtClean="0"/>
              <a:t>는 </a:t>
            </a:r>
            <a:r>
              <a:rPr lang="en-US" altLang="ko-KR" sz="1600" b="1" dirty="0" smtClean="0"/>
              <a:t>\c</a:t>
            </a:r>
            <a:r>
              <a:rPr lang="ko-KR" altLang="en-US" sz="1600" b="1" dirty="0"/>
              <a:t>의</a:t>
            </a:r>
            <a:r>
              <a:rPr lang="ko-KR" altLang="en-US" sz="1600" b="1" dirty="0" smtClean="0"/>
              <a:t> 반대 기능 </a:t>
            </a:r>
            <a:r>
              <a:rPr lang="en-US" altLang="ko-KR" sz="1600" b="1" dirty="0" smtClean="0"/>
              <a:t>=</a:t>
            </a:r>
            <a:r>
              <a:rPr lang="ko-KR" altLang="en-US" sz="1600" b="1" dirty="0" smtClean="0"/>
              <a:t> </a:t>
            </a:r>
            <a:r>
              <a:rPr lang="en-US" altLang="ko-KR" sz="1600" b="1" dirty="0" err="1"/>
              <a:t>ignorecase</a:t>
            </a:r>
            <a:r>
              <a:rPr lang="ko-KR" altLang="en-US" sz="1600" b="1" dirty="0"/>
              <a:t>가 켜진 </a:t>
            </a:r>
            <a:r>
              <a:rPr lang="ko-KR" altLang="en-US" sz="1600" b="1" dirty="0" smtClean="0"/>
              <a:t>경우에</a:t>
            </a:r>
            <a:r>
              <a:rPr lang="en-US" altLang="ko-KR" sz="1600" b="1" dirty="0" smtClean="0"/>
              <a:t>, case-sensitive searching</a:t>
            </a:r>
            <a:r>
              <a:rPr lang="ko-KR" altLang="en-US" sz="1600" b="1" dirty="0" smtClean="0"/>
              <a:t>을 가능</a:t>
            </a:r>
            <a:endParaRPr lang="ko-KR" altLang="en-US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48" y="2348880"/>
            <a:ext cx="7643866" cy="6120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dirty="0" smtClean="0"/>
              <a:t>/\</a:t>
            </a:r>
            <a:r>
              <a:rPr lang="en-US" altLang="ko-KR" dirty="0" err="1" smtClean="0"/>
              <a:t>cinter</a:t>
            </a:r>
            <a:endParaRPr lang="en-US" altLang="ko-KR" dirty="0" smtClean="0"/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1475656" y="3068960"/>
            <a:ext cx="3600400" cy="864096"/>
          </a:xfrm>
          <a:prstGeom prst="wedgeRoundRectCallout">
            <a:avLst>
              <a:gd name="adj1" fmla="val -33352"/>
              <a:gd name="adj2" fmla="val -747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대소문자를 구별하지 않고</a:t>
            </a:r>
            <a:r>
              <a:rPr lang="en-US" altLang="ko-KR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algn="ctr"/>
            <a:r>
              <a:rPr lang="en-US" altLang="ko-KR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inter</a:t>
            </a:r>
            <a:r>
              <a:rPr lang="ko-KR" altLang="en-US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를 검색한다</a:t>
            </a:r>
            <a:r>
              <a:rPr lang="en-US" altLang="ko-KR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ko-KR" altLang="en-US" sz="2000" dirty="0" smtClean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6903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일반모드 </a:t>
            </a:r>
            <a:r>
              <a:rPr lang="en-US" altLang="ko-KR" smtClean="0"/>
              <a:t>: </a:t>
            </a:r>
            <a:r>
              <a:rPr lang="ko-KR" altLang="en-US" smtClean="0"/>
              <a:t>검색 </a:t>
            </a:r>
            <a:r>
              <a:rPr lang="en-US" altLang="ko-KR" smtClean="0"/>
              <a:t>: REGEX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2" y="1124744"/>
            <a:ext cx="8675316" cy="2016224"/>
          </a:xfrm>
          <a:ln>
            <a:solidFill>
              <a:schemeClr val="tx1"/>
            </a:solidFill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2853631"/>
            <a:ext cx="1080120" cy="35934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148027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Tip!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검색 후 밝게 표시된 단어를 해제하고 싶을 때</a:t>
            </a:r>
            <a:endParaRPr lang="en-US" altLang="ko-KR" smtClean="0"/>
          </a:p>
          <a:p>
            <a:pPr lvl="1"/>
            <a:r>
              <a:rPr lang="en-US" altLang="ko-KR" smtClean="0"/>
              <a:t>:</a:t>
            </a:r>
            <a:r>
              <a:rPr lang="en-US" altLang="ko-KR" smtClean="0">
                <a:solidFill>
                  <a:srgbClr val="FF0000"/>
                </a:solidFill>
              </a:rPr>
              <a:t>nohl</a:t>
            </a:r>
          </a:p>
          <a:p>
            <a:pPr lvl="2"/>
            <a:r>
              <a:rPr lang="ko-KR" altLang="en-US" smtClean="0"/>
              <a:t>일회성 </a:t>
            </a:r>
            <a:r>
              <a:rPr lang="en-US" altLang="ko-KR" smtClean="0"/>
              <a:t>highlightsearch </a:t>
            </a:r>
            <a:r>
              <a:rPr lang="ko-KR" altLang="en-US" smtClean="0"/>
              <a:t>해제</a:t>
            </a:r>
            <a:endParaRPr lang="en-US" altLang="ko-KR" smtClean="0"/>
          </a:p>
          <a:p>
            <a:pPr lvl="1"/>
            <a:r>
              <a:rPr lang="en-US" altLang="ko-KR" smtClean="0"/>
              <a:t>:set nohls</a:t>
            </a:r>
          </a:p>
          <a:p>
            <a:pPr lvl="2"/>
            <a:r>
              <a:rPr lang="en-US" altLang="ko-KR" smtClean="0"/>
              <a:t>highlightsearch </a:t>
            </a:r>
            <a:r>
              <a:rPr lang="ko-KR" altLang="en-US" smtClean="0"/>
              <a:t>옵션 해제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48325906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교체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문자열 교체</a:t>
            </a:r>
            <a:r>
              <a:rPr lang="en-US" altLang="ko-KR" smtClean="0"/>
              <a:t>(substitue) </a:t>
            </a:r>
            <a:r>
              <a:rPr lang="ko-KR" altLang="en-US" smtClean="0"/>
              <a:t>명령어</a:t>
            </a:r>
            <a:endParaRPr lang="en-US" altLang="ko-KR" smtClean="0"/>
          </a:p>
          <a:p>
            <a:r>
              <a:rPr lang="ko-KR" altLang="en-US" smtClean="0"/>
              <a:t>특수 문자 교체와 파일 형식</a:t>
            </a:r>
            <a:r>
              <a:rPr lang="en-US" altLang="ko-KR" smtClean="0"/>
              <a:t>(fileformat) </a:t>
            </a:r>
            <a:r>
              <a:rPr lang="ko-KR" altLang="en-US" smtClean="0"/>
              <a:t>명령어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728741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substitue</a:t>
            </a:r>
            <a:endParaRPr lang="ko-KR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교체 </a:t>
            </a:r>
            <a:r>
              <a:rPr lang="en-US" altLang="ko-KR" smtClean="0"/>
              <a:t>: sed</a:t>
            </a:r>
            <a:r>
              <a:rPr lang="ko-KR" altLang="en-US" smtClean="0"/>
              <a:t>의 기능이 </a:t>
            </a:r>
            <a:r>
              <a:rPr lang="en-US" altLang="ko-KR" smtClean="0"/>
              <a:t>import </a:t>
            </a:r>
            <a:r>
              <a:rPr lang="ko-KR" altLang="en-US" smtClean="0"/>
              <a:t>된 것 </a:t>
            </a:r>
            <a:r>
              <a:rPr lang="en-US" altLang="ko-KR" smtClean="0"/>
              <a:t>(</a:t>
            </a:r>
            <a:r>
              <a:rPr lang="en-US" altLang="ko-KR" smtClean="0">
                <a:solidFill>
                  <a:srgbClr val="FF0000"/>
                </a:solidFill>
              </a:rPr>
              <a:t>sed</a:t>
            </a:r>
            <a:r>
              <a:rPr lang="ko-KR" altLang="en-US" smtClean="0">
                <a:solidFill>
                  <a:srgbClr val="FF0000"/>
                </a:solidFill>
              </a:rPr>
              <a:t>의 문법과 동일하다</a:t>
            </a:r>
            <a:r>
              <a:rPr lang="en-US" altLang="ko-KR" smtClean="0"/>
              <a:t>)</a:t>
            </a:r>
            <a:endParaRPr lang="ko-KR" altLang="en-US" dirty="0" smtClean="0"/>
          </a:p>
          <a:p>
            <a:pPr lvl="1" eaLnBrk="1" hangingPunct="1"/>
            <a:r>
              <a:rPr lang="en-US" altLang="ko-KR" sz="1800" dirty="0" smtClean="0"/>
              <a:t>:[range]s/&lt;</a:t>
            </a:r>
            <a:r>
              <a:rPr lang="ko-KR" altLang="en-US" sz="1800" dirty="0" smtClean="0"/>
              <a:t>찾는 문자열</a:t>
            </a:r>
            <a:r>
              <a:rPr lang="en-US" altLang="ko-KR" sz="1800" dirty="0" smtClean="0"/>
              <a:t>&gt;/&lt;</a:t>
            </a:r>
            <a:r>
              <a:rPr lang="ko-KR" altLang="en-US" sz="1800" dirty="0" smtClean="0"/>
              <a:t>교체할 문자열</a:t>
            </a:r>
            <a:r>
              <a:rPr lang="en-US" altLang="ko-KR" sz="1800" dirty="0" smtClean="0"/>
              <a:t>&gt;/&lt;</a:t>
            </a:r>
            <a:r>
              <a:rPr lang="ko-KR" altLang="en-US" sz="1800" dirty="0" smtClean="0"/>
              <a:t>옵션</a:t>
            </a:r>
            <a:r>
              <a:rPr lang="en-US" altLang="ko-KR" sz="1800" dirty="0" smtClean="0"/>
              <a:t>&gt;</a:t>
            </a:r>
          </a:p>
          <a:p>
            <a:pPr lvl="2" eaLnBrk="1" hangingPunct="1"/>
            <a:r>
              <a:rPr lang="en-US" altLang="ko-KR" sz="1400" dirty="0" smtClean="0"/>
              <a:t>separator</a:t>
            </a:r>
            <a:r>
              <a:rPr lang="ko-KR" altLang="en-US" sz="1400" dirty="0" smtClean="0"/>
              <a:t>로 </a:t>
            </a:r>
            <a:r>
              <a:rPr lang="en-US" altLang="ko-KR" sz="1400" dirty="0" smtClean="0"/>
              <a:t>slash(/)</a:t>
            </a:r>
            <a:r>
              <a:rPr lang="ko-KR" altLang="en-US" sz="1400" dirty="0" smtClean="0"/>
              <a:t>가 주로 사용되지만 다른 문자를 사용해도 </a:t>
            </a:r>
            <a:r>
              <a:rPr lang="ko-KR" altLang="en-US" sz="1400" smtClean="0"/>
              <a:t>무방하다</a:t>
            </a:r>
            <a:r>
              <a:rPr lang="en-US" altLang="ko-KR" sz="1400" smtClean="0"/>
              <a:t>. (</a:t>
            </a:r>
            <a:r>
              <a:rPr lang="ko-KR" altLang="en-US" sz="1400" smtClean="0"/>
              <a:t>예 </a:t>
            </a:r>
            <a:r>
              <a:rPr lang="en-US" altLang="ko-KR" sz="1400" smtClean="0"/>
              <a:t>: </a:t>
            </a:r>
            <a:r>
              <a:rPr lang="ko-KR" altLang="en-US" sz="1400" smtClean="0"/>
              <a:t>콤마</a:t>
            </a:r>
            <a:r>
              <a:rPr lang="en-US" altLang="ko-KR" sz="1400" smtClean="0"/>
              <a:t>)</a:t>
            </a:r>
            <a:endParaRPr lang="en-US" altLang="ko-KR" sz="1400" dirty="0" smtClean="0"/>
          </a:p>
          <a:p>
            <a:pPr lvl="1" eaLnBrk="1" hangingPunct="1"/>
            <a:endParaRPr lang="en-US" altLang="ko-KR" sz="1800" dirty="0" smtClean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857224" y="2276872"/>
          <a:ext cx="7429552" cy="1969008"/>
        </p:xfrm>
        <a:graphic>
          <a:graphicData uri="http://schemas.openxmlformats.org/drawingml/2006/table">
            <a:tbl>
              <a:tblPr/>
              <a:tblGrid>
                <a:gridCol w="1482528"/>
                <a:gridCol w="5947024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명령어 옵션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85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설  명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85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(global)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검색된 문자열 모두를 교체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* g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옵션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생략시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처음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개만 교체함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i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(ignore case)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대소문자 무시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(confirm)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교체 할 때마다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Yes/No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확인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교체 과정 중 에러 무시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831680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substitute</a:t>
            </a:r>
            <a:r>
              <a:rPr lang="ko-KR" altLang="en-US" smtClean="0"/>
              <a:t> </a:t>
            </a:r>
            <a:r>
              <a:rPr lang="en-US" altLang="ko-KR" smtClean="0"/>
              <a:t>(con't)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separator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escape</a:t>
            </a:r>
            <a:endParaRPr lang="ko-KR" altLang="en-US" dirty="0" smtClean="0"/>
          </a:p>
          <a:p>
            <a:pPr lvl="1" eaLnBrk="1" hangingPunct="1"/>
            <a:r>
              <a:rPr lang="en-US" altLang="ko-KR" sz="1800" dirty="0" smtClean="0"/>
              <a:t>/home/</a:t>
            </a:r>
            <a:r>
              <a:rPr lang="en-US" altLang="ko-KR" sz="1800" dirty="0" err="1" smtClean="0"/>
              <a:t>linuxer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를 </a:t>
            </a:r>
            <a:r>
              <a:rPr lang="en-US" altLang="ko-KR" sz="1800" dirty="0" smtClean="0"/>
              <a:t>/home/</a:t>
            </a:r>
            <a:r>
              <a:rPr lang="en-US" altLang="ko-KR" sz="1800" dirty="0" err="1" smtClean="0"/>
              <a:t>unixer</a:t>
            </a:r>
            <a:r>
              <a:rPr lang="ko-KR" altLang="en-US" sz="1800" dirty="0" smtClean="0"/>
              <a:t>로 교체하고자 한다면</a:t>
            </a:r>
            <a:r>
              <a:rPr lang="en-US" altLang="ko-KR" sz="1800" dirty="0" smtClean="0"/>
              <a:t>?</a:t>
            </a:r>
            <a:endParaRPr lang="en-US" altLang="ko-K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1364" y="1916832"/>
            <a:ext cx="764386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dirty="0" smtClean="0"/>
              <a:t>:%s//home/</a:t>
            </a:r>
            <a:r>
              <a:rPr lang="en-US" altLang="ko-KR" dirty="0" err="1" smtClean="0"/>
              <a:t>linuxer</a:t>
            </a:r>
            <a:r>
              <a:rPr lang="en-US" altLang="ko-KR" dirty="0" smtClean="0"/>
              <a:t>//home/</a:t>
            </a:r>
            <a:r>
              <a:rPr lang="en-US" altLang="ko-KR" dirty="0" err="1" smtClean="0"/>
              <a:t>unixer</a:t>
            </a:r>
            <a:r>
              <a:rPr lang="en-US" altLang="ko-KR" dirty="0" smtClean="0"/>
              <a:t>/g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64"/>
          <p:cNvGrpSpPr>
            <a:grpSpLocks noChangeAspect="1"/>
          </p:cNvGrpSpPr>
          <p:nvPr/>
        </p:nvGrpSpPr>
        <p:grpSpPr bwMode="auto">
          <a:xfrm>
            <a:off x="5526360" y="1930962"/>
            <a:ext cx="611187" cy="617537"/>
            <a:chOff x="4595" y="1874"/>
            <a:chExt cx="716" cy="723"/>
          </a:xfrm>
        </p:grpSpPr>
        <p:sp>
          <p:nvSpPr>
            <p:cNvPr id="9" name="AutoShape 65"/>
            <p:cNvSpPr>
              <a:spLocks noChangeAspect="1" noChangeArrowheads="1" noTextEdit="1"/>
            </p:cNvSpPr>
            <p:nvPr/>
          </p:nvSpPr>
          <p:spPr bwMode="auto">
            <a:xfrm>
              <a:off x="4595" y="1874"/>
              <a:ext cx="7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1876"/>
              <a:ext cx="71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31364" y="2818086"/>
            <a:ext cx="764386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dirty="0" smtClean="0"/>
              <a:t>:%s/</a:t>
            </a:r>
            <a:r>
              <a:rPr lang="en-US" altLang="ko-KR" dirty="0" smtClean="0">
                <a:solidFill>
                  <a:srgbClr val="FF0000"/>
                </a:solidFill>
              </a:rPr>
              <a:t>\/</a:t>
            </a:r>
            <a:r>
              <a:rPr lang="en-US" altLang="ko-KR" dirty="0" smtClean="0"/>
              <a:t>home</a:t>
            </a:r>
            <a:r>
              <a:rPr lang="en-US" altLang="ko-KR" dirty="0" smtClean="0">
                <a:solidFill>
                  <a:srgbClr val="FF0000"/>
                </a:solidFill>
              </a:rPr>
              <a:t>\/</a:t>
            </a:r>
            <a:r>
              <a:rPr lang="en-US" altLang="ko-KR" dirty="0" err="1" smtClean="0"/>
              <a:t>linuxer</a:t>
            </a:r>
            <a:r>
              <a:rPr lang="en-US" altLang="ko-KR" dirty="0" smtClean="0"/>
              <a:t>/</a:t>
            </a:r>
            <a:r>
              <a:rPr lang="en-US" altLang="ko-KR" dirty="0" smtClean="0">
                <a:solidFill>
                  <a:srgbClr val="FF0000"/>
                </a:solidFill>
              </a:rPr>
              <a:t>\/</a:t>
            </a:r>
            <a:r>
              <a:rPr lang="en-US" altLang="ko-KR" dirty="0" smtClean="0"/>
              <a:t>home</a:t>
            </a:r>
            <a:r>
              <a:rPr lang="en-US" altLang="ko-KR" dirty="0" smtClean="0">
                <a:solidFill>
                  <a:srgbClr val="FF0000"/>
                </a:solidFill>
              </a:rPr>
              <a:t>\/</a:t>
            </a:r>
            <a:r>
              <a:rPr lang="en-US" altLang="ko-KR" dirty="0" err="1" smtClean="0"/>
              <a:t>unixer</a:t>
            </a:r>
            <a:r>
              <a:rPr lang="en-US" altLang="ko-KR" dirty="0" smtClean="0"/>
              <a:t>/g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31364" y="3719882"/>
            <a:ext cx="764386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dirty="0" smtClean="0"/>
              <a:t>:%s,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en-US" altLang="ko-KR" dirty="0" smtClean="0"/>
              <a:t>home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en-US" altLang="ko-KR" dirty="0" err="1" smtClean="0"/>
              <a:t>linuxer</a:t>
            </a:r>
            <a:r>
              <a:rPr lang="en-US" altLang="ko-KR" dirty="0" smtClean="0"/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en-US" altLang="ko-KR" dirty="0" smtClean="0"/>
              <a:t>home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en-US" altLang="ko-KR" dirty="0" err="1" smtClean="0"/>
              <a:t>unixer,g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pic>
        <p:nvPicPr>
          <p:cNvPr id="14" name="Picture 90" descr="보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6477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0" descr="보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6109"/>
            <a:ext cx="6477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0" descr="보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48" y="3656109"/>
            <a:ext cx="6477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모서리가 둥근 사각형 설명선 16"/>
          <p:cNvSpPr/>
          <p:nvPr/>
        </p:nvSpPr>
        <p:spPr bwMode="auto">
          <a:xfrm>
            <a:off x="6372200" y="2492896"/>
            <a:ext cx="2549036" cy="714380"/>
          </a:xfrm>
          <a:prstGeom prst="wedgeRoundRectCallout">
            <a:avLst>
              <a:gd name="adj1" fmla="val -56436"/>
              <a:gd name="adj2" fmla="val 25524"/>
              <a:gd name="adj3" fmla="val 16667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정답이지만 복잡하다</a:t>
            </a:r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!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 bwMode="auto">
          <a:xfrm>
            <a:off x="971600" y="4509120"/>
            <a:ext cx="3701164" cy="501206"/>
          </a:xfrm>
          <a:prstGeom prst="wedgeRoundRectCallout">
            <a:avLst>
              <a:gd name="adj1" fmla="val -30513"/>
              <a:gd name="adj2" fmla="val -77586"/>
              <a:gd name="adj3" fmla="val 16667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dirty="0" smtClean="0">
                <a:ea typeface="굴림" pitchFamily="50" charset="-127"/>
              </a:rPr>
              <a:t>separator</a:t>
            </a:r>
            <a:r>
              <a:rPr lang="ko-KR" altLang="en-US" sz="1800" dirty="0" smtClean="0">
                <a:ea typeface="굴림" pitchFamily="50" charset="-127"/>
              </a:rPr>
              <a:t>를 </a:t>
            </a:r>
            <a:r>
              <a:rPr lang="en-US" altLang="ko-KR" sz="1800" dirty="0" smtClean="0">
                <a:ea typeface="굴림" pitchFamily="50" charset="-127"/>
              </a:rPr>
              <a:t>comma</a:t>
            </a:r>
            <a:r>
              <a:rPr lang="ko-KR" altLang="en-US" sz="1800" dirty="0" smtClean="0">
                <a:ea typeface="굴림" pitchFamily="50" charset="-127"/>
              </a:rPr>
              <a:t>로 바꾸면</a:t>
            </a:r>
            <a:r>
              <a:rPr lang="en-US" altLang="ko-KR" sz="1800" dirty="0" smtClean="0">
                <a:ea typeface="굴림" pitchFamily="50" charset="-127"/>
              </a:rPr>
              <a:t>?</a:t>
            </a:r>
            <a:endParaRPr lang="ko-KR" altLang="en-US" sz="18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6260092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substitute : fileformat : DOS/UNIX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특수 문자</a:t>
            </a:r>
            <a:r>
              <a:rPr lang="en-US" altLang="ko-KR" smtClean="0"/>
              <a:t>(</a:t>
            </a:r>
            <a:r>
              <a:rPr lang="ko-KR" altLang="en-US" smtClean="0"/>
              <a:t>예</a:t>
            </a:r>
            <a:r>
              <a:rPr lang="en-US" altLang="ko-KR" smtClean="0"/>
              <a:t>: NewLine)</a:t>
            </a:r>
            <a:r>
              <a:rPr lang="ko-KR" altLang="en-US" smtClean="0"/>
              <a:t>의 교체</a:t>
            </a:r>
            <a:endParaRPr lang="en-US" altLang="ko-KR" smtClean="0"/>
          </a:p>
          <a:p>
            <a:endParaRPr lang="en-US" altLang="ko-KR"/>
          </a:p>
          <a:p>
            <a:endParaRPr lang="en-US" altLang="ko-KR" smtClean="0"/>
          </a:p>
          <a:p>
            <a:endParaRPr lang="en-US" altLang="ko-KR"/>
          </a:p>
          <a:p>
            <a:pPr lvl="1"/>
            <a:r>
              <a:rPr lang="en-US" altLang="ko-KR" smtClean="0"/>
              <a:t>CR</a:t>
            </a:r>
            <a:r>
              <a:rPr lang="ko-KR" altLang="en-US" smtClean="0"/>
              <a:t>의 입력 </a:t>
            </a:r>
            <a:r>
              <a:rPr lang="en-US" altLang="ko-KR" smtClean="0"/>
              <a:t>: ^V^M</a:t>
            </a:r>
          </a:p>
          <a:p>
            <a:pPr lvl="2"/>
            <a:r>
              <a:rPr lang="en-US" altLang="ko-KR" smtClean="0"/>
              <a:t>CTRL-V </a:t>
            </a:r>
            <a:r>
              <a:rPr lang="ko-KR" altLang="en-US" smtClean="0"/>
              <a:t>대신에 </a:t>
            </a:r>
            <a:r>
              <a:rPr lang="en-US" altLang="ko-KR" smtClean="0"/>
              <a:t>CTRL-Q</a:t>
            </a:r>
            <a:r>
              <a:rPr lang="ko-KR" altLang="en-US" smtClean="0"/>
              <a:t>를 사용해도 된다</a:t>
            </a:r>
            <a:r>
              <a:rPr lang="en-US" altLang="ko-KR" smtClean="0"/>
              <a:t>.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870239"/>
              </p:ext>
            </p:extLst>
          </p:nvPr>
        </p:nvGraphicFramePr>
        <p:xfrm>
          <a:off x="467544" y="1484784"/>
          <a:ext cx="5112568" cy="129844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176"/>
                <a:gridCol w="3528392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형식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개행 문자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DOS/Windows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CR+LF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UNIX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LF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8087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명령행모드</a:t>
            </a:r>
            <a:r>
              <a:rPr lang="en-US" altLang="ko-KR" smtClean="0"/>
              <a:t>:</a:t>
            </a:r>
            <a:r>
              <a:rPr lang="ko-KR" altLang="en-US" smtClean="0"/>
              <a:t>옵션설정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FF0000"/>
                </a:solidFill>
              </a:rPr>
              <a:t>~/.vimrc </a:t>
            </a:r>
            <a:r>
              <a:rPr lang="ko-KR" altLang="en-US" smtClean="0"/>
              <a:t>파일에 저장가능 </a:t>
            </a:r>
            <a:r>
              <a:rPr lang="en-US" altLang="ko-KR" smtClean="0"/>
              <a:t>(MS </a:t>
            </a:r>
            <a:r>
              <a:rPr lang="ko-KR" altLang="en-US" smtClean="0"/>
              <a:t>윈도 버전의 경우 </a:t>
            </a:r>
            <a:r>
              <a:rPr lang="en-US" altLang="ko-KR" smtClean="0"/>
              <a:t>~/_vimrc)</a:t>
            </a:r>
            <a:endParaRPr lang="ko-KR" altLang="en-US" smtClean="0"/>
          </a:p>
          <a:p>
            <a:pPr lvl="1" eaLnBrk="1" hangingPunct="1"/>
            <a:r>
              <a:rPr lang="en-US" altLang="ko-KR" sz="1800" smtClean="0"/>
              <a:t>:set name[=value]</a:t>
            </a:r>
          </a:p>
          <a:p>
            <a:pPr lvl="1" eaLnBrk="1" hangingPunct="1"/>
            <a:r>
              <a:rPr lang="en-US" altLang="ko-KR" sz="1800" smtClean="0"/>
              <a:t>.vimrc </a:t>
            </a:r>
            <a:r>
              <a:rPr lang="ko-KR" altLang="en-US" sz="1800" smtClean="0"/>
              <a:t>에 지정할때는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은 필요없음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71870"/>
              </p:ext>
            </p:extLst>
          </p:nvPr>
        </p:nvGraphicFramePr>
        <p:xfrm>
          <a:off x="755576" y="2368280"/>
          <a:ext cx="7704856" cy="2304288"/>
        </p:xfrm>
        <a:graphic>
          <a:graphicData uri="http://schemas.openxmlformats.org/drawingml/2006/table">
            <a:tbl>
              <a:tblPr/>
              <a:tblGrid>
                <a:gridCol w="2232248"/>
                <a:gridCol w="5472608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명령어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85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설  명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85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:set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현재 옵션 설정을 보여줌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:set all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모든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옵션 설정을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보여줌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(default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옵션까지 출력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:set [no]name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name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에 해당하는 옵션을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on/off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앞에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prefix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를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no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를 지정하는 경우가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off)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:set name!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name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옵션의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on, off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를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toggle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함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:set name=value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name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옵션에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value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의 값을 할당함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735182"/>
      </p:ext>
    </p:extLst>
  </p:cSld>
  <p:clrMapOvr>
    <a:masterClrMapping/>
  </p:clrMapOvr>
  <p:transition spd="med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substitute : fileformat : DOS/UNIX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CR</a:t>
            </a:r>
            <a:r>
              <a:rPr lang="ko-KR" altLang="en-US" smtClean="0"/>
              <a:t>을 삭제하는 </a:t>
            </a:r>
            <a:r>
              <a:rPr lang="en-US" altLang="ko-KR" smtClean="0"/>
              <a:t>subst </a:t>
            </a:r>
            <a:r>
              <a:rPr lang="ko-KR" altLang="en-US" smtClean="0"/>
              <a:t>명령</a:t>
            </a:r>
            <a:endParaRPr lang="en-US" altLang="ko-KR" smtClean="0"/>
          </a:p>
          <a:p>
            <a:pPr lvl="1"/>
            <a:r>
              <a:rPr lang="en-US" altLang="ko-KR" smtClean="0"/>
              <a:t>%S/^M//g</a:t>
            </a:r>
          </a:p>
          <a:p>
            <a:pPr lvl="1"/>
            <a:r>
              <a:rPr lang="en-US" altLang="ko-KR" smtClean="0"/>
              <a:t>%s/\r//g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2402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8670"/>
      </p:ext>
    </p:extLst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Special Char : ASCII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ASCII</a:t>
            </a:r>
            <a:r>
              <a:rPr lang="ko-KR" altLang="en-US" smtClean="0"/>
              <a:t>를 코드값으로 입력하는 경우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01985"/>
              </p:ext>
            </p:extLst>
          </p:nvPr>
        </p:nvGraphicFramePr>
        <p:xfrm>
          <a:off x="467544" y="1484784"/>
          <a:ext cx="6192688" cy="17312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18861"/>
                <a:gridCol w="4273827"/>
              </a:tblGrid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입력 방법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설명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&lt;CTRL-V&gt;</a:t>
                      </a:r>
                      <a:r>
                        <a:rPr lang="en-US" sz="1400" b="1" baseline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 ###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###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에 </a:t>
                      </a: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진수를 사용하여 </a:t>
                      </a: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ASCII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입력</a:t>
                      </a:r>
                      <a:endParaRPr lang="ko-KR" altLang="en-US" sz="14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&lt;CTRL-V&gt;</a:t>
                      </a: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 o###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###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에 </a:t>
                      </a: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진수를 사용하여 </a:t>
                      </a: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ASCII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입력</a:t>
                      </a:r>
                      <a:endParaRPr lang="ko-KR" altLang="en-US" sz="14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&lt;CTRL-V&gt;</a:t>
                      </a: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 x##</a:t>
                      </a:r>
                      <a:endParaRPr lang="en-US" altLang="ko-KR" sz="1400" b="1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굴림" panose="020B0600000101010101" pitchFamily="50" charset="-127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##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에 </a:t>
                      </a: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진수를 사용하여 </a:t>
                      </a:r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ASCII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굴림" panose="020B0600000101010101" pitchFamily="50" charset="-127"/>
                          <a:cs typeface="Courier New" panose="02070309020205020404" pitchFamily="49" charset="0"/>
                        </a:rPr>
                        <a:t>입력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702003"/>
      </p:ext>
    </p:extLst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Tip!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숫자 증감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숫자위에서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CTRL-A, CTRL-X</a:t>
            </a:r>
            <a:r>
              <a:rPr lang="ko-KR" altLang="en-US" dirty="0" smtClean="0"/>
              <a:t>를 누르면 숫자를 즉시 증감시킬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숫자 관련 편집을 할 때 유용한 기능이다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이 기능은 진수법도 인식하므로 </a:t>
            </a:r>
            <a:r>
              <a:rPr lang="en-US" altLang="ko-KR" smtClean="0"/>
              <a:t>0x1c (16</a:t>
            </a:r>
            <a:r>
              <a:rPr lang="ko-KR" altLang="en-US" smtClean="0"/>
              <a:t>진수</a:t>
            </a:r>
            <a:r>
              <a:rPr lang="en-US" altLang="ko-KR" smtClean="0"/>
              <a:t>), 062 (8</a:t>
            </a:r>
            <a:r>
              <a:rPr lang="ko-KR" altLang="en-US" smtClean="0"/>
              <a:t>진수</a:t>
            </a:r>
            <a:r>
              <a:rPr lang="en-US" altLang="ko-KR" smtClean="0"/>
              <a:t>)</a:t>
            </a:r>
            <a:r>
              <a:rPr lang="ko-KR" altLang="en-US" smtClean="0"/>
              <a:t>도 인식</a:t>
            </a:r>
            <a:r>
              <a:rPr lang="en-US" altLang="ko-KR" smtClean="0"/>
              <a:t>.</a:t>
            </a:r>
            <a:r>
              <a:rPr lang="ko-KR" altLang="en-US" smtClean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CTRL-A</a:t>
            </a:r>
            <a:r>
              <a:rPr lang="en-US" altLang="ko-KR" dirty="0" smtClean="0"/>
              <a:t> : 1</a:t>
            </a:r>
            <a:r>
              <a:rPr lang="ko-KR" altLang="en-US" dirty="0" smtClean="0"/>
              <a:t>증가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CTRL-X</a:t>
            </a:r>
            <a:r>
              <a:rPr lang="en-US" altLang="ko-KR" dirty="0" smtClean="0"/>
              <a:t> : 1</a:t>
            </a:r>
            <a:r>
              <a:rPr lang="ko-KR" altLang="en-US" dirty="0" smtClean="0"/>
              <a:t>감소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0694297"/>
      </p:ext>
    </p:extLst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substitute</a:t>
            </a:r>
            <a:r>
              <a:rPr lang="ko-KR" altLang="en-US" smtClean="0"/>
              <a:t> </a:t>
            </a:r>
            <a:r>
              <a:rPr lang="en-US" altLang="ko-KR" smtClean="0"/>
              <a:t>: REGEX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정규표현식으로</a:t>
            </a:r>
            <a:r>
              <a:rPr lang="ko-KR" altLang="en-US" dirty="0" smtClean="0"/>
              <a:t> 교체</a:t>
            </a:r>
          </a:p>
          <a:p>
            <a:pPr lvl="1" eaLnBrk="1" hangingPunct="1"/>
            <a:r>
              <a:rPr lang="ko-KR" altLang="en-US" sz="1800" dirty="0" smtClean="0"/>
              <a:t>행의 맨 끝에 </a:t>
            </a:r>
            <a:r>
              <a:rPr lang="en-US" altLang="ko-KR" sz="1800" dirty="0" smtClean="0"/>
              <a:t>&lt;BR&gt;</a:t>
            </a:r>
            <a:r>
              <a:rPr lang="ko-KR" altLang="en-US" sz="1800" dirty="0" smtClean="0"/>
              <a:t>을 추가하려면</a:t>
            </a:r>
            <a:r>
              <a:rPr lang="en-US" altLang="ko-KR" sz="1800" dirty="0" smtClean="0"/>
              <a:t>?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647102" y="4056241"/>
            <a:ext cx="1692650" cy="360363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mtClean="0"/>
              <a:t>:%s/$/&lt;BR&gt;/g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3" y="1916832"/>
            <a:ext cx="7707585" cy="1988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4731779"/>
      </p:ext>
    </p:extLst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substitute</a:t>
            </a:r>
            <a:r>
              <a:rPr lang="ko-KR" altLang="en-US" smtClean="0"/>
              <a:t> </a:t>
            </a:r>
            <a:r>
              <a:rPr lang="en-US" altLang="ko-KR"/>
              <a:t>: </a:t>
            </a:r>
            <a:r>
              <a:rPr lang="en-US" altLang="ko-KR" smtClean="0"/>
              <a:t>REGEX (</a:t>
            </a:r>
            <a:r>
              <a:rPr lang="en-US" altLang="ko-KR"/>
              <a:t>con't</a:t>
            </a:r>
            <a:r>
              <a:rPr lang="en-US" altLang="ko-KR" smtClean="0"/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정규표현식으로 교체</a:t>
            </a:r>
          </a:p>
          <a:p>
            <a:pPr lvl="1" eaLnBrk="1" hangingPunct="1"/>
            <a:r>
              <a:rPr lang="en-US" altLang="ko-KR" sz="1800" smtClean="0"/>
              <a:t>email</a:t>
            </a:r>
            <a:r>
              <a:rPr lang="ko-KR" altLang="en-US" sz="1800" smtClean="0"/>
              <a:t>주소를 </a:t>
            </a:r>
            <a:r>
              <a:rPr lang="en-US" altLang="ko-KR" sz="1800" smtClean="0"/>
              <a:t>HTML </a:t>
            </a:r>
            <a:r>
              <a:rPr lang="ko-KR" altLang="en-US" sz="1800" smtClean="0"/>
              <a:t>앵커 태그로 교체하는 방법</a:t>
            </a:r>
            <a:r>
              <a:rPr lang="en-US" altLang="ko-KR" sz="1800" smtClean="0"/>
              <a:t>: </a:t>
            </a:r>
            <a:r>
              <a:rPr lang="ko-KR" altLang="en-US" sz="1800" smtClean="0">
                <a:solidFill>
                  <a:srgbClr val="FF0000"/>
                </a:solidFill>
              </a:rPr>
              <a:t>먼저 </a:t>
            </a:r>
            <a:r>
              <a:rPr lang="en-US" altLang="ko-KR" sz="1800" smtClean="0">
                <a:solidFill>
                  <a:srgbClr val="FF0000"/>
                </a:solidFill>
              </a:rPr>
              <a:t>REGEX</a:t>
            </a:r>
            <a:r>
              <a:rPr lang="ko-KR" altLang="en-US" sz="1800" smtClean="0">
                <a:solidFill>
                  <a:srgbClr val="FF0000"/>
                </a:solidFill>
              </a:rPr>
              <a:t>부터 만들자</a:t>
            </a:r>
            <a:r>
              <a:rPr lang="en-US" altLang="ko-KR" sz="1800" smtClean="0"/>
              <a:t>!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4" y="1954702"/>
            <a:ext cx="7996238" cy="2062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539552" y="3717032"/>
            <a:ext cx="3744416" cy="360363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/>
          </p:nvPr>
        </p:nvGraphicFramePr>
        <p:xfrm>
          <a:off x="1142976" y="4248120"/>
          <a:ext cx="7429552" cy="1341120"/>
        </p:xfrm>
        <a:graphic>
          <a:graphicData uri="http://schemas.openxmlformats.org/drawingml/2006/table">
            <a:tbl>
              <a:tblPr/>
              <a:tblGrid>
                <a:gridCol w="1214446"/>
                <a:gridCol w="6215106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1: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성공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  <a:ea typeface="굴림" pitchFamily="50" charset="-127"/>
                        </a:rPr>
                        <a:t>[a-zA-Z0-9.-]\+@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2: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성공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  <a:ea typeface="굴림" pitchFamily="50" charset="-127"/>
                        </a:rPr>
                        <a:t>[a-zA-Z0-9.-]\+@[a-zA-Z0-9.-]\+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3: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실패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굴림" pitchFamily="50" charset="-127"/>
                        </a:rPr>
                        <a:t>([a-zA-Z0-9.-]\+@[a-zA-Z0-9.-]\+)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4: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성공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urier New" pitchFamily="49" charset="0"/>
                          <a:ea typeface="굴림" pitchFamily="50" charset="-127"/>
                        </a:rPr>
                        <a:t>\([a-zA-Z0-9.-]\+@[a-zA-Z0-9.-]\+\)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635506"/>
      </p:ext>
    </p:extLst>
  </p:cSld>
  <p:clrMapOvr>
    <a:masterClrMapping/>
  </p:clrMapOvr>
  <p:transition spd="med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substitute</a:t>
            </a:r>
            <a:r>
              <a:rPr lang="ko-KR" altLang="en-US" smtClean="0"/>
              <a:t> </a:t>
            </a:r>
            <a:r>
              <a:rPr lang="en-US" altLang="ko-KR"/>
              <a:t>: </a:t>
            </a:r>
            <a:r>
              <a:rPr lang="en-US" altLang="ko-KR" smtClean="0"/>
              <a:t>REGEX (</a:t>
            </a:r>
            <a:r>
              <a:rPr lang="en-US" altLang="ko-KR"/>
              <a:t>con't</a:t>
            </a:r>
            <a:r>
              <a:rPr lang="en-US" altLang="ko-KR" smtClean="0"/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정규표현식으로 교체</a:t>
            </a:r>
          </a:p>
          <a:p>
            <a:pPr lvl="1" eaLnBrk="1" hangingPunct="1"/>
            <a:r>
              <a:rPr lang="en-US" altLang="ko-KR" sz="1800" smtClean="0"/>
              <a:t>Back-reference</a:t>
            </a:r>
            <a:r>
              <a:rPr lang="ko-KR" altLang="en-US" sz="1800" smtClean="0"/>
              <a:t>를 사용하기 위해 </a:t>
            </a:r>
            <a:r>
              <a:rPr lang="en-US" altLang="ko-KR" sz="1800" smtClean="0"/>
              <a:t>( )</a:t>
            </a:r>
            <a:r>
              <a:rPr lang="ko-KR" altLang="en-US" sz="1800" smtClean="0"/>
              <a:t>를 사용했는데</a:t>
            </a:r>
            <a:r>
              <a:rPr lang="en-US" altLang="ko-KR" sz="1800" smtClean="0"/>
              <a:t>... = </a:t>
            </a:r>
            <a:r>
              <a:rPr lang="ko-KR" altLang="en-US" sz="1800" smtClean="0">
                <a:solidFill>
                  <a:srgbClr val="FF0000"/>
                </a:solidFill>
              </a:rPr>
              <a:t>실패</a:t>
            </a:r>
            <a:r>
              <a:rPr lang="en-US" altLang="ko-KR" sz="1800" smtClean="0"/>
              <a:t>!!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4" y="1988840"/>
            <a:ext cx="7995617" cy="2062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모서리가 둥근 사각형 설명선 7"/>
          <p:cNvSpPr/>
          <p:nvPr/>
        </p:nvSpPr>
        <p:spPr bwMode="auto">
          <a:xfrm>
            <a:off x="1806940" y="4149080"/>
            <a:ext cx="5213332" cy="714380"/>
          </a:xfrm>
          <a:prstGeom prst="wedgeRoundRectCallout">
            <a:avLst>
              <a:gd name="adj1" fmla="val -57119"/>
              <a:gd name="adj2" fmla="val -3299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800" smtClean="0">
                <a:latin typeface="굴림" pitchFamily="50" charset="-127"/>
                <a:ea typeface="굴림" pitchFamily="50" charset="-127"/>
              </a:rPr>
              <a:t>( ) </a:t>
            </a:r>
            <a:r>
              <a:rPr lang="ko-KR" altLang="en-US" sz="1800" smtClean="0">
                <a:latin typeface="굴림" pitchFamily="50" charset="-127"/>
                <a:ea typeface="굴림" pitchFamily="50" charset="-127"/>
              </a:rPr>
              <a:t>소괄호는 </a:t>
            </a:r>
            <a:r>
              <a:rPr lang="en-US" altLang="ko-KR" sz="1800" smtClean="0">
                <a:latin typeface="굴림" pitchFamily="50" charset="-127"/>
                <a:ea typeface="굴림" pitchFamily="50" charset="-127"/>
              </a:rPr>
              <a:t>vim</a:t>
            </a:r>
            <a:r>
              <a:rPr lang="ko-KR" altLang="en-US" sz="1800" smtClean="0">
                <a:latin typeface="굴림" pitchFamily="50" charset="-127"/>
                <a:ea typeface="굴림" pitchFamily="50" charset="-127"/>
              </a:rPr>
              <a:t>에서 사용하는 </a:t>
            </a:r>
            <a:r>
              <a:rPr lang="en-US" altLang="ko-KR" sz="1800" smtClean="0">
                <a:latin typeface="굴림" pitchFamily="50" charset="-127"/>
                <a:ea typeface="굴림" pitchFamily="50" charset="-127"/>
              </a:rPr>
              <a:t>meta char.</a:t>
            </a:r>
            <a:r>
              <a:rPr lang="ko-KR" altLang="en-US" sz="1800" smtClean="0">
                <a:latin typeface="굴림" pitchFamily="50" charset="-127"/>
                <a:ea typeface="굴림" pitchFamily="50" charset="-127"/>
              </a:rPr>
              <a:t>이므로</a:t>
            </a:r>
            <a:endParaRPr lang="en-US" altLang="ko-KR" sz="180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en-US" altLang="ko-KR" sz="1800" smtClean="0">
                <a:latin typeface="굴림" pitchFamily="50" charset="-127"/>
                <a:ea typeface="굴림" pitchFamily="50" charset="-127"/>
              </a:rPr>
              <a:t>escape</a:t>
            </a:r>
            <a:r>
              <a:rPr lang="ko-KR" altLang="en-US" sz="1800" smtClean="0">
                <a:latin typeface="굴림" pitchFamily="50" charset="-127"/>
                <a:ea typeface="굴림" pitchFamily="50" charset="-127"/>
              </a:rPr>
              <a:t>가 필요하다</a:t>
            </a:r>
            <a:r>
              <a:rPr lang="en-US" altLang="ko-KR" sz="180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6485242"/>
      </p:ext>
    </p:extLst>
  </p:cSld>
  <p:clrMapOvr>
    <a:masterClrMapping/>
  </p:clrMapOvr>
  <p:transition spd="med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substitute</a:t>
            </a:r>
            <a:r>
              <a:rPr lang="ko-KR" altLang="en-US" smtClean="0"/>
              <a:t> </a:t>
            </a:r>
            <a:r>
              <a:rPr lang="en-US" altLang="ko-KR"/>
              <a:t>: </a:t>
            </a:r>
            <a:r>
              <a:rPr lang="en-US" altLang="ko-KR" smtClean="0"/>
              <a:t>REGEX (</a:t>
            </a:r>
            <a:r>
              <a:rPr lang="en-US" altLang="ko-KR"/>
              <a:t>con't)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완성된 </a:t>
            </a:r>
            <a:r>
              <a:rPr lang="en-US" altLang="ko-KR" smtClean="0"/>
              <a:t>REGEX</a:t>
            </a:r>
            <a:r>
              <a:rPr lang="ko-KR" altLang="en-US" smtClean="0"/>
              <a:t>를 바탕으로 </a:t>
            </a:r>
            <a:r>
              <a:rPr lang="en-US" altLang="ko-KR" smtClean="0"/>
              <a:t>Subst. cmd </a:t>
            </a:r>
            <a:r>
              <a:rPr lang="ko-KR" altLang="en-US" smtClean="0"/>
              <a:t>완성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481147" cy="1930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1"/>
          <a:stretch/>
        </p:blipFill>
        <p:spPr>
          <a:xfrm>
            <a:off x="539552" y="3933056"/>
            <a:ext cx="7481147" cy="894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4509120"/>
            <a:ext cx="6912768" cy="360363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 bwMode="auto">
          <a:xfrm rot="5400000">
            <a:off x="3601887" y="3201957"/>
            <a:ext cx="644081" cy="1250165"/>
          </a:xfrm>
          <a:prstGeom prst="striped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  <a:tileRect/>
          </a:gradFill>
          <a:ln w="952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378083"/>
      </p:ext>
    </p:extLst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Practice 4.1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URL</a:t>
            </a:r>
            <a:r>
              <a:rPr lang="ko-KR" altLang="en-US" smtClean="0"/>
              <a:t>을 </a:t>
            </a:r>
            <a:r>
              <a:rPr lang="en-US" altLang="ko-KR" smtClean="0"/>
              <a:t>HTML </a:t>
            </a:r>
            <a:r>
              <a:rPr lang="ko-KR" altLang="en-US" smtClean="0"/>
              <a:t>앵커 태그로 변환하기 위한 정규표현식 패턴은</a:t>
            </a:r>
            <a:r>
              <a:rPr lang="en-US" altLang="ko-KR" smtClean="0"/>
              <a:t>?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01113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2852592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명령행모드</a:t>
            </a:r>
            <a:r>
              <a:rPr lang="en-US" altLang="ko-KR" smtClean="0"/>
              <a:t>:</a:t>
            </a:r>
            <a:r>
              <a:rPr lang="ko-KR" altLang="en-US" smtClean="0"/>
              <a:t>옵션설정 </a:t>
            </a:r>
            <a:r>
              <a:rPr lang="en-US" altLang="ko-KR" smtClean="0"/>
              <a:t>(con't)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:set </a:t>
            </a:r>
            <a:r>
              <a:rPr lang="ko-KR" altLang="en-US" smtClean="0"/>
              <a:t>으로 현재 설정된 옵션 확인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7" y="1556792"/>
            <a:ext cx="8460432" cy="2550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6065976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명령행모드</a:t>
            </a:r>
            <a:r>
              <a:rPr lang="en-US" altLang="ko-KR" smtClean="0"/>
              <a:t>:</a:t>
            </a:r>
            <a:r>
              <a:rPr lang="ko-KR" altLang="en-US" smtClean="0"/>
              <a:t>옵션설정 </a:t>
            </a:r>
            <a:r>
              <a:rPr lang="en-US" altLang="ko-KR" smtClean="0"/>
              <a:t>(con't)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:set all </a:t>
            </a:r>
            <a:r>
              <a:rPr lang="ko-KR" altLang="en-US" smtClean="0"/>
              <a:t>로 현재 모든 옵션 확인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32440" cy="2997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105099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명령행모드</a:t>
            </a:r>
            <a:r>
              <a:rPr lang="en-US" altLang="ko-KR" smtClean="0"/>
              <a:t>:</a:t>
            </a:r>
            <a:r>
              <a:rPr lang="ko-KR" altLang="en-US" smtClean="0"/>
              <a:t>옵션설정 </a:t>
            </a:r>
            <a:r>
              <a:rPr lang="en-US" altLang="ko-KR" smtClean="0"/>
              <a:t>(con't)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:set nu</a:t>
            </a:r>
          </a:p>
          <a:p>
            <a:pPr lvl="1" eaLnBrk="1" hangingPunct="1"/>
            <a:r>
              <a:rPr lang="ko-KR" altLang="en-US" sz="1800" smtClean="0"/>
              <a:t>행번호를 표시해주는 옵션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100392" cy="2239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070233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명령행모드</a:t>
            </a:r>
            <a:r>
              <a:rPr lang="en-US" altLang="ko-KR" smtClean="0"/>
              <a:t>:</a:t>
            </a:r>
            <a:r>
              <a:rPr lang="ko-KR" altLang="en-US" smtClean="0"/>
              <a:t>옵션설정 </a:t>
            </a:r>
            <a:r>
              <a:rPr lang="en-US" altLang="ko-KR" smtClean="0"/>
              <a:t>(con't)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주로 사용하는 옵션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67772"/>
              </p:ext>
            </p:extLst>
          </p:nvPr>
        </p:nvGraphicFramePr>
        <p:xfrm>
          <a:off x="539552" y="1500174"/>
          <a:ext cx="7604348" cy="2974848"/>
        </p:xfrm>
        <a:graphic>
          <a:graphicData uri="http://schemas.openxmlformats.org/drawingml/2006/table">
            <a:tbl>
              <a:tblPr/>
              <a:tblGrid>
                <a:gridCol w="1884752"/>
                <a:gridCol w="5719596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옵션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85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설  명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괄호 안은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full name)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85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nu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(number)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화면에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행번호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표시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ai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autoindent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자동 들여쓰기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cindent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C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언어 스타일의 들여쓰기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ts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=value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tabstop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화면에 표시 될 탭 크기를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value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로 지정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sw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=value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shiftwidth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자동 블록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이동시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열의 너비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fencs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=value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fileencodings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지원할 파일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인코딩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방식 리스트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*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복수개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지정시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콤마로 구분합니다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공백 없음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  <a:tr h="26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fenc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=value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fileencoding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현재 파일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인코딩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</a:rPr>
                        <a:t> 방식을 지정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641867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명령행모드</a:t>
            </a:r>
            <a:r>
              <a:rPr lang="en-US" altLang="ko-KR" smtClean="0"/>
              <a:t>:</a:t>
            </a:r>
            <a:r>
              <a:rPr lang="ko-KR" altLang="en-US" smtClean="0"/>
              <a:t>옵션설정 </a:t>
            </a:r>
            <a:r>
              <a:rPr lang="en-US" altLang="ko-KR" smtClean="0"/>
              <a:t>(con't)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smtClean="0"/>
              <a:t>.</a:t>
            </a:r>
            <a:r>
              <a:rPr lang="en-US" altLang="ko-KR" err="1" smtClean="0"/>
              <a:t>vimrc</a:t>
            </a:r>
            <a:r>
              <a:rPr lang="en-US" altLang="ko-KR" smtClean="0"/>
              <a:t> </a:t>
            </a:r>
            <a:r>
              <a:rPr lang="ko-KR" altLang="en-US" smtClean="0"/>
              <a:t>예시</a:t>
            </a:r>
            <a:endParaRPr lang="en-US" altLang="ko-KR" smtClean="0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/>
          </a:p>
          <a:p>
            <a:pPr lvl="1"/>
            <a:r>
              <a:rPr lang="en-US" altLang="ko-KR" smtClean="0"/>
              <a:t>set </a:t>
            </a:r>
            <a:r>
              <a:rPr lang="en-US" altLang="ko-KR"/>
              <a:t>fencs=ucs-bom,utf-8,euc-kr </a:t>
            </a:r>
            <a:r>
              <a:rPr lang="ko-KR" altLang="en-US" dirty="0" smtClean="0"/>
              <a:t>로 사용하는 경우도 있다</a:t>
            </a:r>
            <a:r>
              <a:rPr lang="en-US" altLang="ko-KR" dirty="0" smtClean="0"/>
              <a:t>.</a:t>
            </a:r>
          </a:p>
          <a:p>
            <a:pPr lvl="2" eaLnBrk="1" hangingPunct="1"/>
            <a:r>
              <a:rPr lang="en-US" altLang="ko-KR" dirty="0" err="1" smtClean="0"/>
              <a:t>korea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*nix </a:t>
            </a:r>
            <a:r>
              <a:rPr lang="ko-KR" altLang="en-US" dirty="0" smtClean="0"/>
              <a:t>계열에서는 </a:t>
            </a:r>
            <a:r>
              <a:rPr lang="en-US" altLang="ko-KR" dirty="0" err="1" smtClean="0"/>
              <a:t>euc-kr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윈도우 계열에서는 </a:t>
            </a:r>
            <a:r>
              <a:rPr lang="en-US" altLang="ko-KR" dirty="0" smtClean="0"/>
              <a:t>cp949</a:t>
            </a:r>
            <a:r>
              <a:rPr lang="ko-KR" altLang="en-US" dirty="0" smtClean="0"/>
              <a:t>로 </a:t>
            </a:r>
            <a:r>
              <a:rPr lang="ko-KR" altLang="en-US" smtClean="0"/>
              <a:t>바뀐다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/>
              <a:t>set </a:t>
            </a:r>
            <a:r>
              <a:rPr lang="en-US" altLang="ko-KR" smtClean="0"/>
              <a:t>fencs=ucs-bom,korea,utf-8 </a:t>
            </a:r>
            <a:r>
              <a:rPr lang="ko-KR" altLang="en-US" smtClean="0"/>
              <a:t>로 </a:t>
            </a:r>
            <a:r>
              <a:rPr lang="ko-KR" altLang="en-US" smtClean="0"/>
              <a:t>설정하면 </a:t>
            </a:r>
            <a:r>
              <a:rPr lang="en-US" altLang="ko-KR" smtClean="0"/>
              <a:t>euc-kr, </a:t>
            </a:r>
            <a:r>
              <a:rPr lang="en-US" altLang="ko-KR" smtClean="0"/>
              <a:t>cp949</a:t>
            </a:r>
            <a:r>
              <a:rPr lang="ko-KR" altLang="en-US" smtClean="0"/>
              <a:t>의 우선권이 높아진다</a:t>
            </a:r>
            <a:r>
              <a:rPr lang="en-US" altLang="ko-KR" smtClean="0"/>
              <a:t>. </a:t>
            </a:r>
            <a:r>
              <a:rPr lang="ko-KR" altLang="en-US" smtClean="0"/>
              <a:t>따라서 새로운 파일은 </a:t>
            </a:r>
            <a:r>
              <a:rPr lang="en-US" altLang="ko-KR" smtClean="0"/>
              <a:t>euc-kr</a:t>
            </a:r>
            <a:r>
              <a:rPr lang="ko-KR" altLang="en-US" smtClean="0"/>
              <a:t>이나 </a:t>
            </a:r>
            <a:r>
              <a:rPr lang="en-US" altLang="ko-KR" smtClean="0"/>
              <a:t>cp949</a:t>
            </a:r>
            <a:r>
              <a:rPr lang="ko-KR" altLang="en-US" smtClean="0"/>
              <a:t>로 저장된다</a:t>
            </a:r>
            <a:r>
              <a:rPr lang="en-US" altLang="ko-KR" smtClean="0"/>
              <a:t>.</a:t>
            </a:r>
            <a:endParaRPr lang="ko-KR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556792"/>
            <a:ext cx="8208912" cy="214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ko-KR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이것은 </a:t>
            </a:r>
            <a:r>
              <a:rPr lang="ko-KR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주석문이다</a:t>
            </a:r>
            <a:r>
              <a:rPr lang="ko-KR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:-)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ko-K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</a:t>
            </a: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cindent</a:t>
            </a:r>
            <a:endParaRPr lang="en-US" altLang="ko-K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ko-K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 </a:t>
            </a:r>
            <a:r>
              <a:rPr lang="en-US" altLang="ko-KR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nu</a:t>
            </a:r>
          </a:p>
          <a:p>
            <a:pPr>
              <a:defRPr/>
            </a:pP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euc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kr</a:t>
            </a:r>
            <a:r>
              <a:rPr lang="ko-KR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로 </a:t>
            </a:r>
            <a:r>
              <a:rPr lang="ko-KR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인코딩</a:t>
            </a:r>
            <a:r>
              <a:rPr lang="ko-KR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된 파일을 읽기 위한 설정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ko-KR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뒤에 파일 </a:t>
            </a:r>
            <a:r>
              <a:rPr lang="ko-KR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인코딩에서</a:t>
            </a:r>
            <a:r>
              <a:rPr lang="ko-KR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다룸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defRPr/>
            </a:pP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ko-KR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fencs=ucs-bom,utf-8,korea</a:t>
            </a:r>
            <a:endParaRPr lang="en-US" altLang="ko-KR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74818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Tip!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파일별로 옵션을 오버라이딩 하고 싶을 경우</a:t>
            </a: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556792"/>
            <a:ext cx="7992888" cy="2376264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vim: set ts=2 sw=2: */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 printf("Hello world\n");</a:t>
            </a:r>
          </a:p>
          <a:p>
            <a:pPr>
              <a:defRPr/>
            </a:pPr>
            <a:r>
              <a:rPr lang="en-US" altLang="ko-K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0;</a:t>
            </a:r>
          </a:p>
          <a:p>
            <a:pPr>
              <a:defRPr/>
            </a:pPr>
            <a:r>
              <a:rPr lang="en-US" altLang="ko-KR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5496740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bg1">
              <a:alpha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sz="1400"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1168</Words>
  <Application>Microsoft Office PowerPoint</Application>
  <PresentationFormat>화면 슬라이드 쇼(4:3)</PresentationFormat>
  <Paragraphs>277</Paragraphs>
  <Slides>37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50" baseType="lpstr">
      <vt:lpstr>HY그래픽M</vt:lpstr>
      <vt:lpstr>HY헤드라인M</vt:lpstr>
      <vt:lpstr>SimSun</vt:lpstr>
      <vt:lpstr>굴림</vt:lpstr>
      <vt:lpstr>돋움</vt:lpstr>
      <vt:lpstr>맑은 고딕</vt:lpstr>
      <vt:lpstr>Arial</vt:lpstr>
      <vt:lpstr>Courier New</vt:lpstr>
      <vt:lpstr>Tahoma</vt:lpstr>
      <vt:lpstr>Trebuchet MS</vt:lpstr>
      <vt:lpstr>Wingdings</vt:lpstr>
      <vt:lpstr>Wingdings 3</vt:lpstr>
      <vt:lpstr>패싯</vt:lpstr>
      <vt:lpstr>손에 잡히는 vim (2/4)</vt:lpstr>
      <vt:lpstr>Ch3.옵션,도움말,에러처리</vt:lpstr>
      <vt:lpstr>명령행모드:옵션설정</vt:lpstr>
      <vt:lpstr>명령행모드:옵션설정 (con't)</vt:lpstr>
      <vt:lpstr>명령행모드:옵션설정 (con't)</vt:lpstr>
      <vt:lpstr>명령행모드:옵션설정 (con't)</vt:lpstr>
      <vt:lpstr>명령행모드:옵션설정 (con't)</vt:lpstr>
      <vt:lpstr>명령행모드:옵션설정 (con't)</vt:lpstr>
      <vt:lpstr>Tip!</vt:lpstr>
      <vt:lpstr>colorscheme</vt:lpstr>
      <vt:lpstr>colorscheme : ex</vt:lpstr>
      <vt:lpstr>help</vt:lpstr>
      <vt:lpstr>help : prefix</vt:lpstr>
      <vt:lpstr>help (con't)</vt:lpstr>
      <vt:lpstr>help (con't)</vt:lpstr>
      <vt:lpstr>vim error</vt:lpstr>
      <vt:lpstr>vim error (con't)</vt:lpstr>
      <vt:lpstr>Ch4.문자열 관련 기능</vt:lpstr>
      <vt:lpstr>Formatting</vt:lpstr>
      <vt:lpstr>find </vt:lpstr>
      <vt:lpstr>find (con't)</vt:lpstr>
      <vt:lpstr>일반모드: 검색</vt:lpstr>
      <vt:lpstr>일반모드: 검색 (con't)</vt:lpstr>
      <vt:lpstr>일반모드 : 검색 : REGEX</vt:lpstr>
      <vt:lpstr>Tip!</vt:lpstr>
      <vt:lpstr>교체</vt:lpstr>
      <vt:lpstr>substitue</vt:lpstr>
      <vt:lpstr>substitute (con't)</vt:lpstr>
      <vt:lpstr>substitute : fileformat : DOS/UNIX </vt:lpstr>
      <vt:lpstr>substitute : fileformat : DOS/UNIX </vt:lpstr>
      <vt:lpstr>Special Char : ASCII</vt:lpstr>
      <vt:lpstr>Tip!</vt:lpstr>
      <vt:lpstr>substitute : REGEX</vt:lpstr>
      <vt:lpstr>substitute : REGEX (con't)</vt:lpstr>
      <vt:lpstr>substitute : REGEX (con't)</vt:lpstr>
      <vt:lpstr>substitute : REGEX (con't)</vt:lpstr>
      <vt:lpstr>Practice 4.1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- editor - vim</dc:title>
  <dc:subject>vim editor</dc:subject>
  <dc:creator/>
  <cp:keywords>linux; vim; vi; 손에 잡히는 vim; unix; 리눅스; 유닉스</cp:keywords>
  <dc:description>vi , vim 에디터</dc:description>
  <cp:lastModifiedBy/>
  <cp:revision>1</cp:revision>
  <dcterms:created xsi:type="dcterms:W3CDTF">2013-09-05T15:31:16Z</dcterms:created>
  <dcterms:modified xsi:type="dcterms:W3CDTF">2014-10-21T19:49:03Z</dcterms:modified>
</cp:coreProperties>
</file>