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58"/>
  </p:notesMasterIdLst>
  <p:handoutMasterIdLst>
    <p:handoutMasterId r:id="rId59"/>
  </p:handoutMasterIdLst>
  <p:sldIdLst>
    <p:sldId id="1162" r:id="rId2"/>
    <p:sldId id="1413" r:id="rId3"/>
    <p:sldId id="1443" r:id="rId4"/>
    <p:sldId id="1444" r:id="rId5"/>
    <p:sldId id="1445" r:id="rId6"/>
    <p:sldId id="1446" r:id="rId7"/>
    <p:sldId id="1448" r:id="rId8"/>
    <p:sldId id="1449" r:id="rId9"/>
    <p:sldId id="1451" r:id="rId10"/>
    <p:sldId id="1450" r:id="rId11"/>
    <p:sldId id="1447" r:id="rId12"/>
    <p:sldId id="1452" r:id="rId13"/>
    <p:sldId id="1453" r:id="rId14"/>
    <p:sldId id="1490" r:id="rId15"/>
    <p:sldId id="1491" r:id="rId16"/>
    <p:sldId id="1454" r:id="rId17"/>
    <p:sldId id="1456" r:id="rId18"/>
    <p:sldId id="1457" r:id="rId19"/>
    <p:sldId id="1459" r:id="rId20"/>
    <p:sldId id="1458" r:id="rId21"/>
    <p:sldId id="1370" r:id="rId22"/>
    <p:sldId id="1472" r:id="rId23"/>
    <p:sldId id="1473" r:id="rId24"/>
    <p:sldId id="1474" r:id="rId25"/>
    <p:sldId id="1476" r:id="rId26"/>
    <p:sldId id="1477" r:id="rId27"/>
    <p:sldId id="1478" r:id="rId28"/>
    <p:sldId id="1480" r:id="rId29"/>
    <p:sldId id="1481" r:id="rId30"/>
    <p:sldId id="1482" r:id="rId31"/>
    <p:sldId id="1483" r:id="rId32"/>
    <p:sldId id="1484" r:id="rId33"/>
    <p:sldId id="1479" r:id="rId34"/>
    <p:sldId id="1486" r:id="rId35"/>
    <p:sldId id="1487" r:id="rId36"/>
    <p:sldId id="1488" r:id="rId37"/>
    <p:sldId id="1489" r:id="rId38"/>
    <p:sldId id="1485" r:id="rId39"/>
    <p:sldId id="1475" r:id="rId40"/>
    <p:sldId id="1492" r:id="rId41"/>
    <p:sldId id="1460" r:id="rId42"/>
    <p:sldId id="1461" r:id="rId43"/>
    <p:sldId id="1462" r:id="rId44"/>
    <p:sldId id="1463" r:id="rId45"/>
    <p:sldId id="1464" r:id="rId46"/>
    <p:sldId id="1466" r:id="rId47"/>
    <p:sldId id="1465" r:id="rId48"/>
    <p:sldId id="1471" r:id="rId49"/>
    <p:sldId id="1467" r:id="rId50"/>
    <p:sldId id="1468" r:id="rId51"/>
    <p:sldId id="1469" r:id="rId52"/>
    <p:sldId id="1470" r:id="rId53"/>
    <p:sldId id="1494" r:id="rId54"/>
    <p:sldId id="1372" r:id="rId55"/>
    <p:sldId id="1373" r:id="rId56"/>
    <p:sldId id="1493" r:id="rId57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11550F"/>
    <a:srgbClr val="FF9900"/>
    <a:srgbClr val="9696E6"/>
    <a:srgbClr val="00FFCC"/>
    <a:srgbClr val="BCD8A0"/>
    <a:srgbClr val="1B1B6B"/>
    <a:srgbClr val="FF7C80"/>
    <a:srgbClr val="769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700" autoAdjust="0"/>
  </p:normalViewPr>
  <p:slideViewPr>
    <p:cSldViewPr>
      <p:cViewPr varScale="1">
        <p:scale>
          <a:sx n="93" d="100"/>
          <a:sy n="93" d="100"/>
        </p:scale>
        <p:origin x="522" y="90"/>
      </p:cViewPr>
      <p:guideLst>
        <p:guide orient="horz" pos="36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9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15363" name="Picture 8" descr="p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75" y="9070975"/>
            <a:ext cx="16652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CBA3161-E5DC-42DC-B5DD-563AE9E7A2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556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9E3A437-9AB4-4A17-BE4E-329CCCB2CA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894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1D844-421F-460E-98B7-885663749107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58105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예를 들어 ‘</a:t>
            </a:r>
            <a:r>
              <a:rPr lang="en-US" altLang="ko-KR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/usr/local/bin’</a:t>
            </a:r>
            <a:r>
              <a:rPr lang="ko-KR" altLang="en-US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이라는 문자열을 만났을 때 </a:t>
            </a:r>
            <a:r>
              <a:rPr lang="en-US" altLang="ko-KR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w, e, b</a:t>
            </a:r>
            <a:r>
              <a:rPr lang="ko-KR" altLang="en-US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는 슬래시</a:t>
            </a:r>
            <a:r>
              <a:rPr lang="en-US" altLang="ko-KR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(/)</a:t>
            </a:r>
            <a:r>
              <a:rPr lang="ko-KR" altLang="en-US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나 슬래시 바로 뒤에 있는 문자를 문장부호로 인식하지만</a:t>
            </a:r>
            <a:r>
              <a:rPr lang="en-US" altLang="ko-KR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W, E, B</a:t>
            </a:r>
            <a:r>
              <a:rPr lang="ko-KR" altLang="en-US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는 경로 전체를 단어로 인식합니다</a:t>
            </a:r>
            <a:r>
              <a:rPr lang="en-US" altLang="ko-KR" sz="120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3A437-9AB4-4A17-BE4E-329CCCB2CA5F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451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If the [!] is given, mappings will not be used. {commands} should be a complete command.  </a:t>
            </a:r>
          </a:p>
          <a:p>
            <a:r>
              <a:rPr lang="en-US" altLang="ko-KR" smtClean="0"/>
              <a:t>If {commands} does not finish a command, the last one will be aborted as if &lt;Esc&gt; or &lt;C-C&gt; was typed.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3A437-9AB4-4A17-BE4E-329CCCB2CA5F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515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 userDrawn="1"/>
        </p:nvSpPr>
        <p:spPr bwMode="auto">
          <a:xfrm>
            <a:off x="0" y="2032000"/>
            <a:ext cx="9144000" cy="1219200"/>
          </a:xfrm>
          <a:prstGeom prst="rect">
            <a:avLst/>
          </a:prstGeom>
          <a:gradFill rotWithShape="1">
            <a:gsLst>
              <a:gs pos="0">
                <a:srgbClr val="CCFFFF">
                  <a:alpha val="30000"/>
                </a:srgbClr>
              </a:gs>
              <a:gs pos="50000">
                <a:srgbClr val="FFFFCC">
                  <a:alpha val="33000"/>
                </a:srgbClr>
              </a:gs>
              <a:gs pos="100000">
                <a:srgbClr val="CCFFFF">
                  <a:alpha val="3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ko-KR" altLang="ko-KR" sz="4000">
              <a:solidFill>
                <a:srgbClr val="FFCC00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0" y="3241675"/>
            <a:ext cx="9144000" cy="0"/>
          </a:xfrm>
          <a:prstGeom prst="line">
            <a:avLst/>
          </a:prstGeom>
          <a:noFill/>
          <a:ln w="28575">
            <a:solidFill>
              <a:schemeClr val="bg1">
                <a:alpha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Line 10"/>
          <p:cNvSpPr>
            <a:spLocks noChangeShapeType="1"/>
          </p:cNvSpPr>
          <p:nvPr userDrawn="1"/>
        </p:nvSpPr>
        <p:spPr bwMode="auto">
          <a:xfrm>
            <a:off x="0" y="2014538"/>
            <a:ext cx="9144000" cy="0"/>
          </a:xfrm>
          <a:prstGeom prst="line">
            <a:avLst/>
          </a:prstGeom>
          <a:noFill/>
          <a:ln w="28575">
            <a:solidFill>
              <a:schemeClr val="bg1">
                <a:alpha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5689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1230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242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3162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8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65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284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6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376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7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976"/>
            <a:ext cx="8606190" cy="6938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94" y="988387"/>
            <a:ext cx="8833224" cy="4384829"/>
          </a:xfrm>
        </p:spPr>
        <p:txBody>
          <a:bodyPr/>
          <a:lstStyle>
            <a:lvl1pPr marL="180000" indent="-342900" defTabSz="180000">
              <a:buFont typeface="Wingdings" panose="05000000000000000000" pitchFamily="2" charset="2"/>
              <a:buChar char="v"/>
              <a:defRPr sz="2400"/>
            </a:lvl1pPr>
            <a:lvl2pPr marL="504000" indent="-252000" defTabSz="360000">
              <a:buClr>
                <a:schemeClr val="accent4"/>
              </a:buClr>
              <a:defRPr sz="2000"/>
            </a:lvl2pPr>
            <a:lvl3pPr marL="648000" indent="-216000">
              <a:buClr>
                <a:srgbClr val="00B0F0"/>
              </a:buClr>
              <a:buFont typeface="Wingdings 3" panose="05040102010807070707" pitchFamily="18" charset="2"/>
              <a:buChar char=""/>
              <a:defRPr sz="1800"/>
            </a:lvl3pPr>
            <a:lvl4pPr marL="864000" indent="-216000">
              <a:buClr>
                <a:srgbClr val="7030A0"/>
              </a:buClr>
              <a:buFont typeface="Wingdings 3" panose="05040102010807070707" pitchFamily="18" charset="2"/>
              <a:buChar char=""/>
              <a:defRPr sz="1400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오각형 6"/>
          <p:cNvSpPr/>
          <p:nvPr userDrawn="1"/>
        </p:nvSpPr>
        <p:spPr bwMode="auto">
          <a:xfrm>
            <a:off x="71406" y="785794"/>
            <a:ext cx="8858312" cy="71438"/>
          </a:xfrm>
          <a:prstGeom prst="homePlate">
            <a:avLst/>
          </a:prstGeom>
          <a:gradFill flip="none" rotWithShape="1">
            <a:gsLst>
              <a:gs pos="0">
                <a:srgbClr val="DDEBCF">
                  <a:alpha val="5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8" name="오각형 7"/>
          <p:cNvSpPr/>
          <p:nvPr userDrawn="1"/>
        </p:nvSpPr>
        <p:spPr bwMode="auto">
          <a:xfrm rot="16200000">
            <a:off x="-162894" y="530517"/>
            <a:ext cx="846768" cy="92414"/>
          </a:xfrm>
          <a:prstGeom prst="homePlate">
            <a:avLst/>
          </a:prstGeom>
          <a:gradFill flip="none" rotWithShape="1">
            <a:gsLst>
              <a:gs pos="0">
                <a:srgbClr val="DDEBCF">
                  <a:alpha val="3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9" name="덧셈 기호 8"/>
          <p:cNvSpPr/>
          <p:nvPr userDrawn="1"/>
        </p:nvSpPr>
        <p:spPr bwMode="auto">
          <a:xfrm>
            <a:off x="119031" y="600074"/>
            <a:ext cx="357190" cy="357190"/>
          </a:xfrm>
          <a:prstGeom prst="mathPlu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5403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976"/>
            <a:ext cx="8606190" cy="69381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94" y="988387"/>
            <a:ext cx="8833224" cy="4384829"/>
          </a:xfrm>
        </p:spPr>
        <p:txBody>
          <a:bodyPr/>
          <a:lstStyle>
            <a:lvl1pPr marL="180000" indent="-342900" defTabSz="180000">
              <a:buFont typeface="Wingdings" panose="05000000000000000000" pitchFamily="2" charset="2"/>
              <a:buChar char="v"/>
              <a:defRPr sz="2400" baseline="0">
                <a:ea typeface="굴림" panose="020B0600000101010101" pitchFamily="50" charset="-127"/>
              </a:defRPr>
            </a:lvl1pPr>
            <a:lvl2pPr marL="504000" indent="-252000" defTabSz="360000">
              <a:buClr>
                <a:schemeClr val="accent4"/>
              </a:buClr>
              <a:defRPr sz="2000" baseline="0">
                <a:ea typeface="굴림" panose="020B0600000101010101" pitchFamily="50" charset="-127"/>
              </a:defRPr>
            </a:lvl2pPr>
            <a:lvl3pPr marL="648000" indent="-216000">
              <a:buClr>
                <a:srgbClr val="0070C0"/>
              </a:buClr>
              <a:buFont typeface="Wingdings 3" panose="05040102010807070707" pitchFamily="18" charset="2"/>
              <a:buChar char=""/>
              <a:defRPr sz="1800" baseline="0">
                <a:ea typeface="굴림" panose="020B0600000101010101" pitchFamily="50" charset="-127"/>
              </a:defRPr>
            </a:lvl3pPr>
            <a:lvl4pPr marL="864000" indent="-216000">
              <a:buClr>
                <a:srgbClr val="7030A0"/>
              </a:buClr>
              <a:buFont typeface="Wingdings 3" panose="05040102010807070707" pitchFamily="18" charset="2"/>
              <a:buChar char=""/>
              <a:defRPr sz="1400" baseline="0">
                <a:ea typeface="굴림" panose="020B0600000101010101" pitchFamily="50" charset="-127"/>
              </a:defRPr>
            </a:lvl4pPr>
            <a:lvl5pPr>
              <a:defRPr baseline="0">
                <a:ea typeface="굴림" panose="020B0600000101010101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/>
              <a:t>‹#›</a:t>
            </a:fld>
            <a:endParaRPr lang="en-US"/>
          </a:p>
        </p:txBody>
      </p:sp>
      <p:sp>
        <p:nvSpPr>
          <p:cNvPr id="7" name="오각형 6"/>
          <p:cNvSpPr/>
          <p:nvPr userDrawn="1"/>
        </p:nvSpPr>
        <p:spPr bwMode="auto">
          <a:xfrm>
            <a:off x="71406" y="785794"/>
            <a:ext cx="8858312" cy="71438"/>
          </a:xfrm>
          <a:prstGeom prst="homePlate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FF00"/>
              </a:gs>
              <a:gs pos="100000">
                <a:schemeClr val="accent4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8" name="오각형 7"/>
          <p:cNvSpPr/>
          <p:nvPr userDrawn="1"/>
        </p:nvSpPr>
        <p:spPr bwMode="auto">
          <a:xfrm rot="16200000">
            <a:off x="-162894" y="530517"/>
            <a:ext cx="846768" cy="92414"/>
          </a:xfrm>
          <a:prstGeom prst="homePlate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FF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9" name="덧셈 기호 8"/>
          <p:cNvSpPr/>
          <p:nvPr userDrawn="1"/>
        </p:nvSpPr>
        <p:spPr bwMode="auto">
          <a:xfrm>
            <a:off x="119031" y="600074"/>
            <a:ext cx="357190" cy="357190"/>
          </a:xfrm>
          <a:prstGeom prst="mathPlu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2239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031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83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548680"/>
            <a:ext cx="6347715" cy="1826581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278092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오각형 6"/>
          <p:cNvSpPr/>
          <p:nvPr userDrawn="1"/>
        </p:nvSpPr>
        <p:spPr>
          <a:xfrm>
            <a:off x="323529" y="2492895"/>
            <a:ext cx="8280920" cy="20797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갈매기형 수장 7"/>
          <p:cNvSpPr/>
          <p:nvPr userDrawn="1"/>
        </p:nvSpPr>
        <p:spPr>
          <a:xfrm>
            <a:off x="8599326" y="2492896"/>
            <a:ext cx="221145" cy="2079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95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271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38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6727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Text Box 25"/>
          <p:cNvSpPr txBox="1">
            <a:spLocks noChangeArrowheads="1"/>
          </p:cNvSpPr>
          <p:nvPr userDrawn="1"/>
        </p:nvSpPr>
        <p:spPr bwMode="auto">
          <a:xfrm>
            <a:off x="5076825" y="6669088"/>
            <a:ext cx="40322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800">
                <a:solidFill>
                  <a:srgbClr val="CCECFF"/>
                </a:solidFill>
                <a:latin typeface="돋움" pitchFamily="50" charset="-127"/>
              </a:rPr>
              <a:t>Copyright by SunYoung Kim &lt;sunyzero (at)  gmail (dot) com&gt;</a:t>
            </a:r>
          </a:p>
        </p:txBody>
      </p:sp>
    </p:spTree>
    <p:extLst>
      <p:ext uri="{BB962C8B-B14F-4D97-AF65-F5344CB8AC3E}">
        <p14:creationId xmlns:p14="http://schemas.microsoft.com/office/powerpoint/2010/main" val="36019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90" r:id="rId4"/>
    <p:sldLayoutId id="2147483676" r:id="rId5"/>
    <p:sldLayoutId id="2147483692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230931"/>
            <a:ext cx="9144000" cy="769441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손에 잡히는 </a:t>
            </a:r>
            <a:r>
              <a:rPr lang="en-US" altLang="ko-KR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vim (4/4)</a:t>
            </a:r>
            <a:endParaRPr lang="en-US" altLang="ko-KR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6084168" y="5661248"/>
            <a:ext cx="2809007" cy="791940"/>
          </a:xfrm>
          <a:prstGeom prst="rect">
            <a:avLst/>
          </a:prstGeom>
          <a:solidFill>
            <a:schemeClr val="tx1">
              <a:alpha val="4196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62000" rIns="90000" anchor="ctr"/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ko-KR" altLang="en-US" sz="1200" dirty="0" smtClean="0">
                <a:solidFill>
                  <a:srgbClr val="000066"/>
                </a:solidFill>
                <a:latin typeface="돋움" pitchFamily="50" charset="-127"/>
              </a:rPr>
              <a:t>김선영</a:t>
            </a:r>
            <a:endParaRPr lang="ko-KR" altLang="en-US" sz="1200" dirty="0">
              <a:solidFill>
                <a:srgbClr val="000066"/>
              </a:solidFill>
              <a:latin typeface="돋움" pitchFamily="50" charset="-127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ko-KR" sz="1200" dirty="0" err="1" smtClean="0">
                <a:solidFill>
                  <a:srgbClr val="000066"/>
                </a:solidFill>
                <a:latin typeface="돋움" pitchFamily="50" charset="-127"/>
              </a:rPr>
              <a:t>sunyzero@gmail</a:t>
            </a:r>
            <a:r>
              <a:rPr lang="en-US" altLang="ko-KR" sz="1200" dirty="0" smtClean="0">
                <a:solidFill>
                  <a:srgbClr val="000066"/>
                </a:solidFill>
                <a:latin typeface="돋움" pitchFamily="50" charset="-127"/>
              </a:rPr>
              <a:t>(dot)com</a:t>
            </a:r>
            <a:endParaRPr lang="en-US" altLang="ko-KR" sz="1200" dirty="0">
              <a:solidFill>
                <a:srgbClr val="000066"/>
              </a:solidFill>
              <a:latin typeface="돋움" pitchFamily="50" charset="-127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ko-KR" altLang="en-US" sz="1200" dirty="0" err="1" smtClean="0">
                <a:solidFill>
                  <a:srgbClr val="000066"/>
                </a:solidFill>
                <a:latin typeface="돋움" pitchFamily="50" charset="-127"/>
              </a:rPr>
              <a:t>버</a:t>
            </a:r>
            <a:r>
              <a:rPr lang="ko-KR" altLang="en-US" sz="1200" dirty="0" smtClean="0">
                <a:solidFill>
                  <a:srgbClr val="000066"/>
                </a:solidFill>
                <a:latin typeface="돋움" pitchFamily="50" charset="-127"/>
              </a:rPr>
              <a:t>   </a:t>
            </a:r>
            <a:r>
              <a:rPr lang="ko-KR" altLang="en-US" sz="1200" dirty="0">
                <a:solidFill>
                  <a:srgbClr val="000066"/>
                </a:solidFill>
                <a:latin typeface="돋움" pitchFamily="50" charset="-127"/>
              </a:rPr>
              <a:t>전</a:t>
            </a:r>
            <a:r>
              <a:rPr lang="en-US" altLang="ko-KR" sz="1200">
                <a:solidFill>
                  <a:srgbClr val="000066"/>
                </a:solidFill>
                <a:latin typeface="돋움" pitchFamily="50" charset="-127"/>
              </a:rPr>
              <a:t>: </a:t>
            </a:r>
            <a:r>
              <a:rPr lang="en-US" altLang="ko-KR" sz="1200" smtClean="0">
                <a:solidFill>
                  <a:srgbClr val="000066"/>
                </a:solidFill>
                <a:latin typeface="돋움" pitchFamily="50" charset="-127"/>
              </a:rPr>
              <a:t>2014-11-07</a:t>
            </a:r>
            <a:endParaRPr lang="en-US" altLang="ko-KR" sz="1200" dirty="0">
              <a:solidFill>
                <a:srgbClr val="000066"/>
              </a:solidFill>
              <a:latin typeface="돋움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9312"/>
            <a:ext cx="334322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인사이트 출판사 </a:t>
            </a:r>
            <a:r>
              <a:rPr lang="en-US" altLang="ko-KR" sz="1200" b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http://blog.insightbook.co.kr </a:t>
            </a:r>
            <a:endParaRPr lang="en-US" altLang="ko-KR" sz="1200" b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ko-KR" altLang="en-US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가메출판사     </a:t>
            </a:r>
            <a:r>
              <a:rPr lang="en-US" altLang="ko-KR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http://www.kame.co.kr</a:t>
            </a:r>
            <a:endParaRPr lang="en-US" altLang="ko-KR" sz="12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ko-KR" altLang="en-US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저자홈페이지</a:t>
            </a:r>
            <a:r>
              <a:rPr lang="en-US" altLang="ko-KR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http://sunyzero.tistory.com</a:t>
            </a:r>
            <a:endParaRPr lang="ko-KR" altLang="en-US" sz="12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register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register = vim temp. storage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076170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vim register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vim</a:t>
            </a:r>
            <a:r>
              <a:rPr lang="ko-KR" altLang="en-US" smtClean="0"/>
              <a:t>에서 사용하는 임시 버퍼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9512"/>
            <a:ext cx="7632848" cy="3513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7248993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vim </a:t>
            </a:r>
            <a:r>
              <a:rPr lang="en-US" altLang="ko-KR" smtClean="0"/>
              <a:t>register : list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935051"/>
              </p:ext>
            </p:extLst>
          </p:nvPr>
        </p:nvGraphicFramePr>
        <p:xfrm>
          <a:off x="359011" y="1124744"/>
          <a:ext cx="8029413" cy="2164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64717"/>
                <a:gridCol w="626469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레지스터 이름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""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+mn-lt"/>
                        </a:rPr>
                        <a:t>가장 최근에 복사</a:t>
                      </a:r>
                      <a:r>
                        <a:rPr lang="en-US" altLang="ko-KR" sz="1400">
                          <a:effectLst/>
                          <a:latin typeface="+mn-lt"/>
                        </a:rPr>
                        <a:t>, </a:t>
                      </a:r>
                      <a:r>
                        <a:rPr lang="ko-KR" altLang="en-US" sz="1400">
                          <a:effectLst/>
                          <a:latin typeface="+mn-lt"/>
                        </a:rPr>
                        <a:t>삭제된 데이터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"0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+mn-lt"/>
                        </a:rPr>
                        <a:t>가장 최근에 복사</a:t>
                      </a:r>
                      <a:r>
                        <a:rPr lang="en-US" altLang="ko-KR" sz="1400">
                          <a:effectLst/>
                          <a:latin typeface="+mn-lt"/>
                        </a:rPr>
                        <a:t>(yank)</a:t>
                      </a:r>
                      <a:r>
                        <a:rPr lang="ko-KR" altLang="en-US" sz="1400">
                          <a:effectLst/>
                          <a:latin typeface="+mn-lt"/>
                        </a:rPr>
                        <a:t>된 데이터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"1 ~ "9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가장 최근에 삭제된 데이터</a:t>
                      </a:r>
                      <a:r>
                        <a:rPr lang="en-US" altLang="ko-KR" sz="140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시간순</a:t>
                      </a:r>
                      <a:r>
                        <a:rPr lang="en-US" altLang="ko-KR" sz="1400">
                          <a:effectLst/>
                          <a:latin typeface="+mn-ea"/>
                          <a:ea typeface="+mn-ea"/>
                        </a:rPr>
                        <a:t>, 1</a:t>
                      </a: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번이 가장 최근 데이터</a:t>
                      </a:r>
                      <a:r>
                        <a:rPr lang="en-US" altLang="ko-KR" sz="140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a~z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 지정 레지스터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918589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vim </a:t>
            </a:r>
            <a:r>
              <a:rPr lang="en-US" altLang="ko-KR" smtClean="0"/>
              <a:t>register : list (con't)</a:t>
            </a:r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77628"/>
              </p:ext>
            </p:extLst>
          </p:nvPr>
        </p:nvGraphicFramePr>
        <p:xfrm>
          <a:off x="395536" y="1052736"/>
          <a:ext cx="8280920" cy="2164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75042"/>
                <a:gridCol w="660587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레지스터 이름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"-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가장 최근에 한 라인 이내로 삭제한 데이터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"/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가장 최근에 검색한 데이터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":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가장 최근에 명령행 모드에서 내린 명령어 데이터 </a:t>
                      </a: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읽기 전용</a:t>
                      </a:r>
                      <a:r>
                        <a:rPr lang="en-US" altLang="ko-KR" sz="1400">
                          <a:effectLst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".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가장 최근에 입력한 데이터 </a:t>
                      </a: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읽기 전용</a:t>
                      </a:r>
                      <a:r>
                        <a:rPr lang="en-US" altLang="ko-KR" sz="1400">
                          <a:effectLst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45984"/>
              </p:ext>
            </p:extLst>
          </p:nvPr>
        </p:nvGraphicFramePr>
        <p:xfrm>
          <a:off x="395536" y="3284984"/>
          <a:ext cx="8280920" cy="12984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19101"/>
                <a:gridCol w="6661819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레지스터 이름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"%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편집 중인 파일명 </a:t>
                      </a: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읽기 전용</a:t>
                      </a:r>
                      <a:r>
                        <a:rPr lang="en-US" altLang="ko-KR" sz="1400">
                          <a:effectLst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"#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이전에 열었던 파일명</a:t>
                      </a:r>
                      <a:r>
                        <a:rPr lang="en-US" altLang="ko-KR" sz="1400">
                          <a:effectLst/>
                        </a:rPr>
                        <a:t>. &lt;CTRL-^&gt;</a:t>
                      </a:r>
                      <a:r>
                        <a:rPr lang="ko-KR" altLang="en-US" sz="1400">
                          <a:effectLst/>
                        </a:rPr>
                        <a:t>을 누르면 열게 될 파일</a:t>
                      </a:r>
                      <a:r>
                        <a:rPr lang="en-US" altLang="ko-KR" sz="1400">
                          <a:effectLst/>
                        </a:rPr>
                        <a:t>. (</a:t>
                      </a:r>
                      <a:r>
                        <a:rPr lang="ko-KR" altLang="en-US" sz="1400">
                          <a:effectLst/>
                        </a:rPr>
                        <a:t>읽기 전용</a:t>
                      </a:r>
                      <a:r>
                        <a:rPr lang="en-US" altLang="ko-KR" sz="1400">
                          <a:effectLst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51801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register : cmd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레지스터 명령어 요약</a:t>
            </a: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90359"/>
              </p:ext>
            </p:extLst>
          </p:nvPr>
        </p:nvGraphicFramePr>
        <p:xfrm>
          <a:off x="179512" y="1484784"/>
          <a:ext cx="8750206" cy="362102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88232"/>
                <a:gridCol w="6661974"/>
              </a:tblGrid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"{reg}y{motion}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{reg} </a:t>
                      </a:r>
                      <a:r>
                        <a:rPr lang="ko-KR" altLang="en-US" sz="1400">
                          <a:effectLst/>
                        </a:rPr>
                        <a:t>레지스터에 </a:t>
                      </a:r>
                      <a:r>
                        <a:rPr lang="en-US" altLang="ko-KR" sz="1400">
                          <a:effectLst/>
                        </a:rPr>
                        <a:t>{motion}</a:t>
                      </a:r>
                      <a:r>
                        <a:rPr lang="ko-KR" altLang="en-US" sz="1400">
                          <a:effectLst/>
                        </a:rPr>
                        <a:t>에 해당하는 부분을 복사합니다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"{reg}p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{reg} </a:t>
                      </a:r>
                      <a:r>
                        <a:rPr lang="ko-KR" altLang="en-US" sz="1400">
                          <a:effectLst/>
                        </a:rPr>
                        <a:t>레지스터의 내용을 현재 커서 뒷부분에 넣습니다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레지스터에 개행 문자가 포함된 경우는 커서의 아래 행에 넣습니다</a:t>
                      </a:r>
                      <a:r>
                        <a:rPr lang="en-US" altLang="ko-KR" sz="1400">
                          <a:effectLst/>
                        </a:rPr>
                        <a:t>.)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"{reg}P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{reg} </a:t>
                      </a:r>
                      <a:r>
                        <a:rPr lang="ko-KR" altLang="en-US" sz="1400">
                          <a:effectLst/>
                        </a:rPr>
                        <a:t>레지스터의 내용을 현재 커서의 앞부분에 넣습니다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레지스터에 개행 문자가 포함된 경우는 커서의 윗 행에 넣습니다</a:t>
                      </a:r>
                      <a:r>
                        <a:rPr lang="en-US" altLang="ko-KR" sz="1400">
                          <a:effectLst/>
                        </a:rPr>
                        <a:t>.)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"{reg}d{motion}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{reg} </a:t>
                      </a:r>
                      <a:r>
                        <a:rPr lang="ko-KR" altLang="en-US" sz="1400">
                          <a:effectLst/>
                        </a:rPr>
                        <a:t>레지스터에 </a:t>
                      </a:r>
                      <a:r>
                        <a:rPr lang="en-US" altLang="ko-KR" sz="1400">
                          <a:effectLst/>
                        </a:rPr>
                        <a:t>{motion}</a:t>
                      </a:r>
                      <a:r>
                        <a:rPr lang="ko-KR" altLang="en-US" sz="1400">
                          <a:effectLst/>
                        </a:rPr>
                        <a:t>에 해당하는 부분을 잘라 넣습니다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* 참고 </a:t>
                      </a:r>
                      <a:r>
                        <a:rPr lang="en-US" altLang="ko-KR" sz="1400">
                          <a:effectLst/>
                        </a:rPr>
                        <a:t>: vim</a:t>
                      </a:r>
                      <a:r>
                        <a:rPr lang="ko-KR" altLang="en-US" sz="1400">
                          <a:effectLst/>
                        </a:rPr>
                        <a:t>에서 삭제하는 모든 행위는 잘라내기로 작동합니다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CTRL-R{reg}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입력모드에서만 사용하는 명령으로 </a:t>
                      </a:r>
                      <a:r>
                        <a:rPr lang="en-US" altLang="ko-KR" sz="1400">
                          <a:effectLst/>
                        </a:rPr>
                        <a:t>{reg} </a:t>
                      </a:r>
                      <a:r>
                        <a:rPr lang="ko-KR" altLang="en-US" sz="1400">
                          <a:effectLst/>
                        </a:rPr>
                        <a:t>레지스터를 붙여 넣습니다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93933" y="5264706"/>
            <a:ext cx="5840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* 참고 </a:t>
            </a:r>
            <a:r>
              <a:rPr lang="en-US" altLang="ko-KR"/>
              <a:t>: "{reg}</a:t>
            </a:r>
            <a:r>
              <a:rPr lang="ko-KR" altLang="en-US"/>
              <a:t>를 생략하면 </a:t>
            </a:r>
            <a:r>
              <a:rPr lang="en-US" altLang="ko-KR"/>
              <a:t>"" </a:t>
            </a:r>
            <a:r>
              <a:rPr lang="ko-KR" altLang="en-US"/>
              <a:t>레지스터를 가리킵니다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70664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Tip!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vim register</a:t>
            </a:r>
            <a:r>
              <a:rPr lang="ko-KR" altLang="en-US" smtClean="0"/>
              <a:t>는 </a:t>
            </a:r>
            <a:r>
              <a:rPr lang="en-US" altLang="ko-KR" smtClean="0"/>
              <a:t>vim</a:t>
            </a:r>
            <a:r>
              <a:rPr lang="ko-KR" altLang="en-US" smtClean="0"/>
              <a:t>이 종료하면</a:t>
            </a:r>
            <a:r>
              <a:rPr lang="en-US" altLang="ko-KR" smtClean="0"/>
              <a:t>?</a:t>
            </a:r>
          </a:p>
          <a:p>
            <a:pPr lvl="1"/>
            <a:r>
              <a:rPr lang="en-US" altLang="ko-KR" smtClean="0"/>
              <a:t>vim register</a:t>
            </a:r>
            <a:r>
              <a:rPr lang="ko-KR" altLang="en-US" smtClean="0"/>
              <a:t>는 </a:t>
            </a:r>
            <a:r>
              <a:rPr lang="en-US" altLang="ko-KR" smtClean="0"/>
              <a:t>.viminfo </a:t>
            </a:r>
            <a:r>
              <a:rPr lang="ko-KR" altLang="en-US" smtClean="0"/>
              <a:t>파일에 저장해두므로</a:t>
            </a:r>
            <a:r>
              <a:rPr lang="en-US" altLang="ko-KR" smtClean="0"/>
              <a:t>, </a:t>
            </a:r>
            <a:r>
              <a:rPr lang="ko-KR" altLang="en-US" smtClean="0"/>
              <a:t>다음번 실행할 때도 불러오게 된다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윈도용은 </a:t>
            </a:r>
            <a:r>
              <a:rPr lang="en-US" altLang="ko-KR" smtClean="0"/>
              <a:t>_viminfo </a:t>
            </a:r>
            <a:r>
              <a:rPr lang="ko-KR" altLang="en-US" smtClean="0"/>
              <a:t>파일에 기록된다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719365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Ch7. </a:t>
            </a:r>
            <a:r>
              <a:rPr lang="ko-KR" altLang="en-US" smtClean="0"/>
              <a:t>자동화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반복은 연구의 어머니다</a:t>
            </a:r>
            <a:r>
              <a:rPr lang="en-US" altLang="ko-KR" smtClean="0"/>
              <a:t> - </a:t>
            </a:r>
            <a:r>
              <a:rPr lang="ko-KR" altLang="en-US" smtClean="0"/>
              <a:t>쇼펜하우어</a:t>
            </a:r>
            <a:r>
              <a:rPr lang="en-US" altLang="ko-KR" smtClean="0"/>
              <a:t>, </a:t>
            </a:r>
            <a:r>
              <a:rPr lang="ko-KR" altLang="en-US" smtClean="0"/>
              <a:t>문장론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696064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key map</a:t>
            </a:r>
            <a:endParaRPr lang="ko-KR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err="1" smtClean="0"/>
              <a:t>nmap</a:t>
            </a:r>
            <a:r>
              <a:rPr lang="en-US" altLang="ko-KR" dirty="0" smtClean="0"/>
              <a:t> &lt;</a:t>
            </a:r>
            <a:r>
              <a:rPr lang="ko-KR" altLang="en-US" dirty="0" smtClean="0"/>
              <a:t>단축키</a:t>
            </a:r>
            <a:r>
              <a:rPr lang="en-US" altLang="ko-KR" dirty="0" smtClean="0"/>
              <a:t>&gt; &lt;</a:t>
            </a:r>
            <a:r>
              <a:rPr lang="ko-KR" altLang="en-US" smtClean="0"/>
              <a:t>명령</a:t>
            </a:r>
            <a:r>
              <a:rPr lang="en-US" altLang="ko-KR" smtClean="0"/>
              <a:t>&gt;</a:t>
            </a:r>
          </a:p>
          <a:p>
            <a:pPr lvl="1"/>
            <a:r>
              <a:rPr lang="en-US" altLang="ko-KR" smtClean="0"/>
              <a:t>normal mode</a:t>
            </a:r>
            <a:r>
              <a:rPr lang="ko-KR" altLang="en-US" smtClean="0"/>
              <a:t>에서만 작동</a:t>
            </a:r>
            <a:endParaRPr lang="en-US" altLang="ko-KR" dirty="0" smtClean="0"/>
          </a:p>
          <a:p>
            <a:pPr eaLnBrk="1" hangingPunct="1"/>
            <a:r>
              <a:rPr lang="en-US" altLang="ko-KR" dirty="0" err="1" smtClean="0"/>
              <a:t>imap</a:t>
            </a:r>
            <a:r>
              <a:rPr lang="en-US" altLang="ko-KR" dirty="0" smtClean="0"/>
              <a:t> &lt;</a:t>
            </a:r>
            <a:r>
              <a:rPr lang="ko-KR" altLang="en-US" dirty="0" smtClean="0"/>
              <a:t>단축키</a:t>
            </a:r>
            <a:r>
              <a:rPr lang="en-US" altLang="ko-KR" dirty="0" smtClean="0"/>
              <a:t>&gt; &lt;</a:t>
            </a:r>
            <a:r>
              <a:rPr lang="ko-KR" altLang="en-US" smtClean="0"/>
              <a:t>명령</a:t>
            </a:r>
            <a:r>
              <a:rPr lang="en-US" altLang="ko-KR" smtClean="0"/>
              <a:t>&gt;</a:t>
            </a:r>
          </a:p>
          <a:p>
            <a:pPr lvl="1"/>
            <a:r>
              <a:rPr lang="en-US" altLang="ko-KR" smtClean="0"/>
              <a:t>insert mode</a:t>
            </a:r>
            <a:r>
              <a:rPr lang="ko-KR" altLang="en-US" smtClean="0"/>
              <a:t>에서만 작동</a:t>
            </a:r>
            <a:endParaRPr lang="en-US" altLang="ko-KR" dirty="0" smtClean="0"/>
          </a:p>
          <a:p>
            <a:pPr eaLnBrk="1" hangingPunct="1"/>
            <a:r>
              <a:rPr lang="en-US" altLang="ko-KR" dirty="0" smtClean="0"/>
              <a:t>map &lt;</a:t>
            </a:r>
            <a:r>
              <a:rPr lang="ko-KR" altLang="en-US" dirty="0" smtClean="0"/>
              <a:t>단축키</a:t>
            </a:r>
            <a:r>
              <a:rPr lang="en-US" altLang="ko-KR" dirty="0" smtClean="0"/>
              <a:t>&gt; &lt;</a:t>
            </a:r>
            <a:r>
              <a:rPr lang="ko-KR" altLang="en-US" dirty="0" smtClean="0"/>
              <a:t>명령</a:t>
            </a:r>
            <a:r>
              <a:rPr lang="en-US" altLang="ko-KR" dirty="0" smtClean="0"/>
              <a:t>&gt;</a:t>
            </a:r>
          </a:p>
          <a:p>
            <a:pPr lvl="1" eaLnBrk="1" hangingPunct="1"/>
            <a:r>
              <a:rPr lang="en-US" altLang="ko-KR" sz="1800" dirty="0" smtClean="0"/>
              <a:t>e.g. </a:t>
            </a:r>
            <a:r>
              <a:rPr lang="en-US" altLang="ko-KR" sz="1800" dirty="0" err="1" smtClean="0"/>
              <a:t>nmap</a:t>
            </a:r>
            <a:r>
              <a:rPr lang="en-US" altLang="ko-KR" sz="1800" dirty="0" smtClean="0"/>
              <a:t> &lt;F2</a:t>
            </a:r>
            <a:r>
              <a:rPr lang="en-US" altLang="ko-KR" sz="1800" smtClean="0"/>
              <a:t>&gt; :up&lt;CR</a:t>
            </a:r>
            <a:r>
              <a:rPr lang="en-US" altLang="ko-KR" sz="1800" dirty="0" smtClean="0"/>
              <a:t>&gt;</a:t>
            </a:r>
          </a:p>
          <a:p>
            <a:pPr lvl="1" eaLnBrk="1" hangingPunct="1"/>
            <a:r>
              <a:rPr lang="en-US" altLang="ko-KR" sz="1800" dirty="0" smtClean="0"/>
              <a:t>e.g. </a:t>
            </a:r>
            <a:r>
              <a:rPr lang="en-US" altLang="ko-KR" sz="1800" dirty="0" err="1" smtClean="0"/>
              <a:t>imap</a:t>
            </a:r>
            <a:r>
              <a:rPr lang="en-US" altLang="ko-KR" sz="1800" dirty="0" smtClean="0"/>
              <a:t> &lt;F4&gt; sunyzero@gmail.com</a:t>
            </a:r>
          </a:p>
        </p:txBody>
      </p:sp>
    </p:spTree>
    <p:extLst>
      <p:ext uri="{BB962C8B-B14F-4D97-AF65-F5344CB8AC3E}">
        <p14:creationId xmlns:p14="http://schemas.microsoft.com/office/powerpoint/2010/main" val="1496148010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key map : list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186406"/>
              </p:ext>
            </p:extLst>
          </p:nvPr>
        </p:nvGraphicFramePr>
        <p:xfrm>
          <a:off x="423217" y="1052736"/>
          <a:ext cx="8253239" cy="2164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26974"/>
                <a:gridCol w="6026265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234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nmap key command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일반 모드에서 </a:t>
                      </a:r>
                      <a:r>
                        <a:rPr lang="en-US" altLang="ko-KR" sz="1400">
                          <a:effectLst/>
                        </a:rPr>
                        <a:t>key</a:t>
                      </a:r>
                      <a:r>
                        <a:rPr lang="ko-KR" altLang="en-US" sz="1400">
                          <a:effectLst/>
                        </a:rPr>
                        <a:t>를 누르면 </a:t>
                      </a:r>
                      <a:r>
                        <a:rPr lang="en-US" altLang="ko-KR" sz="1400">
                          <a:effectLst/>
                        </a:rPr>
                        <a:t>command</a:t>
                      </a:r>
                      <a:r>
                        <a:rPr lang="ko-KR" altLang="en-US" sz="1400">
                          <a:effectLst/>
                        </a:rPr>
                        <a:t>를 실행합니다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234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imap key command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입력 모드에서 </a:t>
                      </a:r>
                      <a:r>
                        <a:rPr lang="en-US" altLang="ko-KR" sz="1400">
                          <a:effectLst/>
                        </a:rPr>
                        <a:t>key</a:t>
                      </a:r>
                      <a:r>
                        <a:rPr lang="ko-KR" altLang="en-US" sz="1400">
                          <a:effectLst/>
                        </a:rPr>
                        <a:t>를 누르면 </a:t>
                      </a:r>
                      <a:r>
                        <a:rPr lang="en-US" altLang="ko-KR" sz="1400">
                          <a:effectLst/>
                        </a:rPr>
                        <a:t>command</a:t>
                      </a:r>
                      <a:r>
                        <a:rPr lang="ko-KR" altLang="en-US" sz="1400">
                          <a:effectLst/>
                        </a:rPr>
                        <a:t>를 실행합니다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vmap key command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비주얼 모드에서 </a:t>
                      </a:r>
                      <a:r>
                        <a:rPr lang="en-US" altLang="ko-KR" sz="1400">
                          <a:effectLst/>
                        </a:rPr>
                        <a:t>key</a:t>
                      </a:r>
                      <a:r>
                        <a:rPr lang="ko-KR" altLang="en-US" sz="1400">
                          <a:effectLst/>
                        </a:rPr>
                        <a:t>를 누르면 </a:t>
                      </a:r>
                      <a:r>
                        <a:rPr lang="en-US" altLang="ko-KR" sz="1400">
                          <a:effectLst/>
                        </a:rPr>
                        <a:t>command</a:t>
                      </a:r>
                      <a:r>
                        <a:rPr lang="ko-KR" altLang="en-US" sz="1400">
                          <a:effectLst/>
                        </a:rPr>
                        <a:t>를 실행합니다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234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 key command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명령행 모드에서 </a:t>
                      </a:r>
                      <a:r>
                        <a:rPr lang="en-US" altLang="ko-KR" sz="1400">
                          <a:effectLst/>
                        </a:rPr>
                        <a:t>key</a:t>
                      </a:r>
                      <a:r>
                        <a:rPr lang="ko-KR" altLang="en-US" sz="1400">
                          <a:effectLst/>
                        </a:rPr>
                        <a:t>를 누르면 </a:t>
                      </a:r>
                      <a:r>
                        <a:rPr lang="en-US" altLang="ko-KR" sz="1400">
                          <a:effectLst/>
                        </a:rPr>
                        <a:t>command</a:t>
                      </a:r>
                      <a:r>
                        <a:rPr lang="ko-KR" altLang="en-US" sz="1400">
                          <a:effectLst/>
                        </a:rPr>
                        <a:t>를 실행합니다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674349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map : example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.vimrc </a:t>
            </a:r>
            <a:r>
              <a:rPr lang="ko-KR" altLang="en-US" smtClean="0"/>
              <a:t>파일</a:t>
            </a:r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484784"/>
            <a:ext cx="7643866" cy="1584176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"[ map ]</a:t>
            </a:r>
          </a:p>
          <a:p>
            <a:pPr>
              <a:defRPr/>
            </a:pPr>
            <a:r>
              <a:rPr lang="en-US" altLang="ko-KR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nmap &lt;F2&gt;   :up&lt;CR&gt;</a:t>
            </a:r>
          </a:p>
          <a:p>
            <a:pPr>
              <a:defRPr/>
            </a:pPr>
            <a:r>
              <a:rPr lang="en-US" altLang="ko-KR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nmap </a:t>
            </a:r>
            <a:r>
              <a:rPr lang="en-US" altLang="ko-KR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&lt;F3&gt;   :tabnext&lt;Enter&gt;</a:t>
            </a:r>
          </a:p>
          <a:p>
            <a:pPr>
              <a:defRPr/>
            </a:pPr>
            <a:r>
              <a:rPr lang="en-US" altLang="ko-KR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nmap &lt;F4&gt;   :tabprev&lt;Enter</a:t>
            </a:r>
            <a:r>
              <a:rPr lang="en-US" altLang="ko-KR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85538003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Ch6. </a:t>
            </a:r>
            <a:r>
              <a:rPr lang="ko-KR" altLang="en-US" smtClean="0"/>
              <a:t>편리한 편집 기술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쓸만한 것은 이미 다 나왔다</a:t>
            </a:r>
            <a:r>
              <a:rPr lang="en-US" altLang="ko-KR" smtClean="0"/>
              <a:t>. - </a:t>
            </a:r>
            <a:r>
              <a:rPr lang="ko-KR" altLang="en-US" smtClean="0"/>
              <a:t>괴테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38022"/>
      </p:ext>
    </p:extLst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autocmd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특정 상황에서 자동으로 실행할 명령</a:t>
            </a:r>
            <a:endParaRPr lang="en-US" altLang="ko-KR" smtClean="0"/>
          </a:p>
          <a:p>
            <a:pPr lvl="1"/>
            <a:r>
              <a:rPr lang="ko-KR" altLang="en-US" smtClean="0"/>
              <a:t>예를 들어 </a:t>
            </a:r>
            <a:r>
              <a:rPr lang="en-US" altLang="ko-KR" smtClean="0"/>
              <a:t>*.c </a:t>
            </a:r>
            <a:r>
              <a:rPr lang="ko-KR" altLang="en-US" smtClean="0"/>
              <a:t>파일을 열 때 자동으로 실행되어야 하는 명령</a:t>
            </a:r>
            <a:endParaRPr lang="en-US" altLang="ko-KR" smtClean="0"/>
          </a:p>
          <a:p>
            <a:pPr lvl="1"/>
            <a:endParaRPr lang="en-US" altLang="ko-KR"/>
          </a:p>
          <a:p>
            <a:pPr lvl="1"/>
            <a:endParaRPr lang="en-US" altLang="ko-KR" smtClean="0"/>
          </a:p>
          <a:p>
            <a:pPr lvl="1"/>
            <a:endParaRPr lang="en-US" altLang="ko-KR"/>
          </a:p>
          <a:p>
            <a:pPr lvl="1"/>
            <a:endParaRPr lang="en-US" altLang="ko-KR" smtClean="0"/>
          </a:p>
          <a:p>
            <a:pPr lvl="2"/>
            <a:r>
              <a:rPr lang="en-US" altLang="ko-KR" smtClean="0"/>
              <a:t>v:swapchoice </a:t>
            </a:r>
            <a:r>
              <a:rPr lang="ko-KR" altLang="en-US" smtClean="0"/>
              <a:t>스왑 파일이 존재하는 경우의 선택 </a:t>
            </a:r>
            <a:r>
              <a:rPr lang="en-US" altLang="ko-KR" smtClean="0"/>
              <a:t>(o : readonly)</a:t>
            </a:r>
          </a:p>
          <a:p>
            <a:pPr lvl="2"/>
            <a:r>
              <a:rPr lang="en-US" altLang="ko-KR" smtClean="0"/>
              <a:t>v:swapchoice</a:t>
            </a:r>
            <a:r>
              <a:rPr lang="ko-KR" altLang="en-US" smtClean="0"/>
              <a:t>에는 </a:t>
            </a:r>
            <a:r>
              <a:rPr lang="en-US" altLang="ko-KR" smtClean="0"/>
              <a:t>e, q </a:t>
            </a:r>
            <a:r>
              <a:rPr lang="ko-KR" altLang="en-US" smtClean="0"/>
              <a:t>등등을 넣을 수 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2060848"/>
            <a:ext cx="7643866" cy="792088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BufRead,BufNewFile </a:t>
            </a: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*.txt  </a:t>
            </a: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 evening</a:t>
            </a:r>
          </a:p>
          <a:p>
            <a:pPr>
              <a:defRPr/>
            </a:pP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BufRead,BufNewFile </a:t>
            </a: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*.java </a:t>
            </a: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 morning|set ts=2 </a:t>
            </a:r>
            <a:r>
              <a:rPr lang="en-US" altLang="ko-KR" sz="14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sw=2</a:t>
            </a:r>
            <a:endParaRPr lang="en-US" altLang="ko-KR" sz="14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3055529"/>
            <a:ext cx="7643866" cy="517487"/>
          </a:xfrm>
          <a:prstGeom prst="rect">
            <a:avLst/>
          </a:prstGeom>
          <a:ln w="28575"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</a:t>
            </a:r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  SwapExists </a:t>
            </a: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  let v:swapchoice = 'o</a:t>
            </a:r>
            <a:r>
              <a:rPr lang="en-US" altLang="ko-KR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altLang="ko-KR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15524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vimrc </a:t>
            </a:r>
            <a:r>
              <a:rPr lang="ko-KR" altLang="en-US" smtClean="0"/>
              <a:t>의 예시 </a:t>
            </a:r>
            <a:r>
              <a:rPr lang="en-US" altLang="ko-KR" smtClean="0"/>
              <a:t>#2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.</a:t>
            </a:r>
            <a:r>
              <a:rPr lang="en-US" altLang="ko-KR" dirty="0" err="1" smtClean="0"/>
              <a:t>vimrc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예시의 발전된 형태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1571612"/>
            <a:ext cx="7643866" cy="285752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example : vim runtime configuration</a:t>
            </a:r>
          </a:p>
          <a:p>
            <a:pPr>
              <a:defRPr/>
            </a:pP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ai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cindent</a:t>
            </a:r>
            <a:endParaRPr lang="en-US" altLang="ko-K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</a:t>
            </a:r>
          </a:p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" set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</a:t>
            </a:r>
          </a:p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fencs=ucs-bom,utf-8,korea</a:t>
            </a:r>
            <a:endParaRPr lang="en-US" altLang="ko-K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colorscheme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desert</a:t>
            </a:r>
          </a:p>
          <a:p>
            <a:pPr>
              <a:defRPr/>
            </a:pPr>
            <a:r>
              <a:rPr lang="en-US" altLang="ko-K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&lt;F2&gt; :</a:t>
            </a:r>
            <a:r>
              <a:rPr lang="en-US" altLang="ko-KR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w!&lt;</a:t>
            </a: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ENTER&gt;</a:t>
            </a:r>
          </a:p>
          <a:p>
            <a:pPr>
              <a:defRPr/>
            </a:pPr>
            <a:r>
              <a:rPr lang="en-US" altLang="ko-K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&lt;F3&gt; :e .&lt;CR&gt;</a:t>
            </a:r>
          </a:p>
        </p:txBody>
      </p:sp>
      <p:sp>
        <p:nvSpPr>
          <p:cNvPr id="7" name="모서리가 둥근 사각형 설명선 6"/>
          <p:cNvSpPr/>
          <p:nvPr/>
        </p:nvSpPr>
        <p:spPr bwMode="auto">
          <a:xfrm>
            <a:off x="3491880" y="3645024"/>
            <a:ext cx="3429024" cy="1071570"/>
          </a:xfrm>
          <a:prstGeom prst="wedgeRoundRectCallout">
            <a:avLst>
              <a:gd name="adj1" fmla="val -68031"/>
              <a:gd name="adj2" fmla="val -213"/>
              <a:gd name="adj3" fmla="val 16667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현재 </a:t>
            </a:r>
            <a:r>
              <a:rPr lang="ko-KR" altLang="en-US" sz="2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디렉토리를</a:t>
            </a:r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열어준다</a:t>
            </a:r>
            <a:r>
              <a:rPr lang="en-US" altLang="ko-KR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즉 파일 선택창이 제공된다</a:t>
            </a:r>
            <a:r>
              <a:rPr lang="en-US" altLang="ko-KR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940139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Recording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q (recording)</a:t>
            </a:r>
          </a:p>
          <a:p>
            <a:r>
              <a:rPr lang="en-US" altLang="ko-KR" smtClean="0"/>
              <a:t>@ (execute)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707567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Recording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매크로 작업 </a:t>
            </a:r>
            <a:r>
              <a:rPr lang="en-US" altLang="ko-KR" smtClean="0"/>
              <a:t>: </a:t>
            </a:r>
            <a:r>
              <a:rPr lang="ko-KR" altLang="en-US" smtClean="0"/>
              <a:t>반복 작업을 녹화 후 실행</a:t>
            </a:r>
            <a:endParaRPr lang="en-US" altLang="ko-KR" smtClean="0"/>
          </a:p>
          <a:p>
            <a:pPr lvl="1"/>
            <a:r>
              <a:rPr lang="ko-KR" altLang="en-US" smtClean="0"/>
              <a:t>매크로 이름은 </a:t>
            </a:r>
            <a:r>
              <a:rPr lang="en-US" altLang="ko-KR" smtClean="0"/>
              <a:t>{register}</a:t>
            </a:r>
            <a:r>
              <a:rPr lang="ko-KR" altLang="en-US" smtClean="0"/>
              <a:t>를 의미한다</a:t>
            </a:r>
            <a:r>
              <a:rPr lang="en-US" altLang="ko-KR" smtClean="0"/>
              <a:t>.</a:t>
            </a:r>
          </a:p>
          <a:p>
            <a:pPr lvl="1"/>
            <a:r>
              <a:rPr lang="en-US" altLang="ko-KR" smtClean="0"/>
              <a:t>q{register} </a:t>
            </a:r>
          </a:p>
          <a:p>
            <a:pPr lvl="2"/>
            <a:r>
              <a:rPr lang="en-US" altLang="ko-KR" smtClean="0"/>
              <a:t>vim register</a:t>
            </a:r>
            <a:r>
              <a:rPr lang="ko-KR" altLang="en-US" smtClean="0"/>
              <a:t>에 작업을 녹화</a:t>
            </a:r>
            <a:endParaRPr lang="en-US" altLang="ko-KR" smtClean="0"/>
          </a:p>
          <a:p>
            <a:pPr lvl="1"/>
            <a:r>
              <a:rPr lang="en-US" altLang="ko-KR" smtClean="0"/>
              <a:t>@{register}</a:t>
            </a:r>
          </a:p>
          <a:p>
            <a:pPr lvl="2"/>
            <a:r>
              <a:rPr lang="en-US" altLang="ko-KR" smtClean="0"/>
              <a:t>vim register</a:t>
            </a:r>
            <a:r>
              <a:rPr lang="ko-KR" altLang="en-US" smtClean="0"/>
              <a:t>에 기록된 작업을 실행</a:t>
            </a:r>
            <a:endParaRPr lang="en-US" altLang="ko-KR" smtClean="0"/>
          </a:p>
          <a:p>
            <a:pPr lvl="2"/>
            <a:r>
              <a:rPr lang="en-US" altLang="ko-KR" smtClean="0"/>
              <a:t>@@</a:t>
            </a:r>
            <a:r>
              <a:rPr lang="ko-KR" altLang="en-US" smtClean="0"/>
              <a:t>는 이전 실행을 </a:t>
            </a:r>
            <a:r>
              <a:rPr lang="en-US" altLang="ko-KR" smtClean="0"/>
              <a:t>repeat</a:t>
            </a:r>
          </a:p>
          <a:p>
            <a:pPr lvl="1"/>
            <a:r>
              <a:rPr lang="en-US" altLang="ko-KR" smtClean="0"/>
              <a:t>register</a:t>
            </a:r>
            <a:r>
              <a:rPr lang="ko-KR" altLang="en-US" smtClean="0"/>
              <a:t>는 </a:t>
            </a:r>
            <a:r>
              <a:rPr lang="en-US" altLang="ko-KR" smtClean="0"/>
              <a:t>a-z</a:t>
            </a:r>
            <a:r>
              <a:rPr lang="ko-KR" altLang="en-US" smtClean="0"/>
              <a:t>를 사용한다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039348"/>
      </p:ext>
    </p:extLst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clientlist.txt</a:t>
            </a:r>
            <a:r>
              <a:rPr lang="ko-KR" altLang="en-US" smtClean="0"/>
              <a:t>와 </a:t>
            </a:r>
            <a:r>
              <a:rPr lang="en-US" altLang="ko-KR" smtClean="0"/>
              <a:t>clientmail.txt</a:t>
            </a:r>
            <a:r>
              <a:rPr lang="ko-KR" altLang="en-US" smtClean="0"/>
              <a:t>를 준비</a:t>
            </a:r>
            <a:endParaRPr lang="ko-KR" altLang="en-US"/>
          </a:p>
        </p:txBody>
      </p:sp>
      <p:sp>
        <p:nvSpPr>
          <p:cNvPr id="7" name="대각선 방향의 모서리가 둥근 사각형 6"/>
          <p:cNvSpPr/>
          <p:nvPr/>
        </p:nvSpPr>
        <p:spPr bwMode="auto">
          <a:xfrm>
            <a:off x="323528" y="1484784"/>
            <a:ext cx="4176464" cy="2448272"/>
          </a:xfrm>
          <a:prstGeom prst="round2DiagRect">
            <a:avLst>
              <a:gd name="adj1" fmla="val 5977"/>
              <a:gd name="adj2" fmla="val 0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solidFill>
                  <a:schemeClr val="tx1"/>
                </a:solidFill>
              </a:rPr>
              <a:t>1304, Yona Yahav, M, 42, MP1</a:t>
            </a:r>
          </a:p>
          <a:p>
            <a:r>
              <a:rPr lang="en-US" altLang="ko-KR">
                <a:solidFill>
                  <a:schemeClr val="tx1"/>
                </a:solidFill>
              </a:rPr>
              <a:t>1294, Kebin Robinson, M, 41, CP1</a:t>
            </a:r>
          </a:p>
          <a:p>
            <a:r>
              <a:rPr lang="en-US" altLang="ko-KR">
                <a:solidFill>
                  <a:schemeClr val="tx1"/>
                </a:solidFill>
              </a:rPr>
              <a:t>1601, Steven Choi, M, 34, CP3</a:t>
            </a:r>
          </a:p>
          <a:p>
            <a:r>
              <a:rPr lang="en-US" altLang="ko-KR">
                <a:solidFill>
                  <a:schemeClr val="tx1"/>
                </a:solidFill>
              </a:rPr>
              <a:t>1314, TW Yoon, F, 46, </a:t>
            </a:r>
            <a:r>
              <a:rPr lang="en-US" altLang="ko-KR" smtClean="0">
                <a:solidFill>
                  <a:schemeClr val="tx1"/>
                </a:solidFill>
              </a:rPr>
              <a:t>CP1</a:t>
            </a:r>
          </a:p>
          <a:p>
            <a:r>
              <a:rPr lang="en-US" altLang="ko-KR" smtClean="0">
                <a:solidFill>
                  <a:schemeClr val="tx1"/>
                </a:solidFill>
              </a:rPr>
              <a:t>1315</a:t>
            </a:r>
            <a:r>
              <a:rPr lang="en-US" altLang="ko-KR">
                <a:solidFill>
                  <a:schemeClr val="tx1"/>
                </a:solidFill>
              </a:rPr>
              <a:t>, Rina Suzuki, F, 36, MP1</a:t>
            </a:r>
          </a:p>
          <a:p>
            <a:r>
              <a:rPr lang="en-US" altLang="ko-KR">
                <a:solidFill>
                  <a:schemeClr val="tx1"/>
                </a:solidFill>
              </a:rPr>
              <a:t>1600, Robert Kim, M, 32, CP3</a:t>
            </a:r>
          </a:p>
          <a:p>
            <a:r>
              <a:rPr lang="en-US" altLang="ko-KR">
                <a:solidFill>
                  <a:schemeClr val="tx1"/>
                </a:solidFill>
              </a:rPr>
              <a:t>1297, Rarry Robinson, M, 38, CP2</a:t>
            </a:r>
          </a:p>
        </p:txBody>
      </p:sp>
      <p:sp>
        <p:nvSpPr>
          <p:cNvPr id="8" name="대각선 방향의 모서리가 둥근 사각형 7"/>
          <p:cNvSpPr/>
          <p:nvPr/>
        </p:nvSpPr>
        <p:spPr bwMode="auto">
          <a:xfrm>
            <a:off x="4796829" y="1481566"/>
            <a:ext cx="3303563" cy="2448272"/>
          </a:xfrm>
          <a:prstGeom prst="round2DiagRect">
            <a:avLst>
              <a:gd name="adj1" fmla="val 5977"/>
              <a:gd name="adj2" fmla="val 0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/>
              <a:t>1600, optiger22@ibn.com</a:t>
            </a:r>
          </a:p>
          <a:p>
            <a:r>
              <a:rPr lang="en-US" altLang="ko-KR"/>
              <a:t>1314, teawooy1@boggle.com</a:t>
            </a:r>
          </a:p>
          <a:p>
            <a:r>
              <a:rPr lang="en-US" altLang="ko-KR"/>
              <a:t>1315, rinzzang@yohoo.co.jp</a:t>
            </a:r>
          </a:p>
          <a:p>
            <a:r>
              <a:rPr lang="en-US" altLang="ko-KR"/>
              <a:t>1601, schoi74@idontcare.net</a:t>
            </a:r>
          </a:p>
          <a:p>
            <a:r>
              <a:rPr lang="en-US" altLang="ko-KR"/>
              <a:t>1304, yoyohave@vimvim.co.kr</a:t>
            </a:r>
          </a:p>
          <a:p>
            <a:r>
              <a:rPr lang="en-US" altLang="ko-KR"/>
              <a:t>1294, braverobb@bettervi.com</a:t>
            </a:r>
          </a:p>
          <a:p>
            <a:r>
              <a:rPr lang="en-US" altLang="ko-KR"/>
              <a:t>1297, </a:t>
            </a:r>
            <a:r>
              <a:rPr lang="en-US" altLang="ko-KR" smtClean="0"/>
              <a:t>rrjr4624@orakle.com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2286847"/>
      </p:ext>
    </p:extLst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(con't)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분할 창으로 열기</a:t>
            </a:r>
            <a:endParaRPr lang="en-US" altLang="ko-KR" smtClean="0"/>
          </a:p>
          <a:p>
            <a:pPr lvl="1"/>
            <a:r>
              <a:rPr lang="en-US" altLang="ko-KR"/>
              <a:t>vim -o clientlist.txt </a:t>
            </a:r>
            <a:r>
              <a:rPr lang="en-US" altLang="ko-KR" smtClean="0"/>
              <a:t>clientmail.txt</a:t>
            </a:r>
            <a:endParaRPr lang="ko-KR" altLang="en-US"/>
          </a:p>
        </p:txBody>
      </p:sp>
      <p:pic>
        <p:nvPicPr>
          <p:cNvPr id="2049" name="_x110980720" descr="EMB00000a7ca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20" cy="3198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3973"/>
      </p:ext>
    </p:extLst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(con't)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녹화 시작 </a:t>
            </a:r>
            <a:r>
              <a:rPr lang="en-US" altLang="ko-KR" smtClean="0"/>
              <a:t>: a </a:t>
            </a:r>
            <a:r>
              <a:rPr lang="ko-KR" altLang="en-US" smtClean="0"/>
              <a:t>레지스터에 녹화</a:t>
            </a:r>
            <a:endParaRPr lang="en-US" altLang="ko-KR" smtClean="0"/>
          </a:p>
        </p:txBody>
      </p:sp>
      <p:pic>
        <p:nvPicPr>
          <p:cNvPr id="6147" name="_x110981520" descr="EMB00000a7ca2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15042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99838"/>
      </p:ext>
    </p:extLst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(con't)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고객번호 복사</a:t>
            </a:r>
            <a:endParaRPr lang="ko-KR" altLang="en-US"/>
          </a:p>
        </p:txBody>
      </p:sp>
      <p:pic>
        <p:nvPicPr>
          <p:cNvPr id="5121" name="_x110981040" descr="EMB00000a7ca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82387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84591"/>
      </p:ext>
    </p:extLst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(con't)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clientmail.txt</a:t>
            </a:r>
            <a:r>
              <a:rPr lang="ko-KR" altLang="en-US" smtClean="0"/>
              <a:t>에서 고객번호 검색</a:t>
            </a:r>
            <a:endParaRPr lang="ko-KR" altLang="en-US"/>
          </a:p>
        </p:txBody>
      </p:sp>
      <p:pic>
        <p:nvPicPr>
          <p:cNvPr id="10241" name="_x110978400" descr="EMB00000a7ca2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2659"/>
            <a:ext cx="8640960" cy="33349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72321"/>
      </p:ext>
    </p:extLst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(con't)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메일 주소 부분 복사</a:t>
            </a:r>
            <a:endParaRPr lang="ko-KR" altLang="en-US"/>
          </a:p>
        </p:txBody>
      </p:sp>
      <p:pic>
        <p:nvPicPr>
          <p:cNvPr id="9217" name="_x110979840" descr="EMB00000a7ca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68960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31935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word forward/backward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단어 경계 이동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484784"/>
            <a:ext cx="8164073" cy="16561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51739"/>
            <a:ext cx="8182748" cy="16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9259"/>
      </p:ext>
    </p:extLst>
  </p:cSld>
  <p:clrMapOvr>
    <a:masterClrMapping/>
  </p:clrMapOvr>
  <p:transition spd="med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(con't)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clientlist.txt</a:t>
            </a:r>
            <a:r>
              <a:rPr lang="ko-KR" altLang="en-US" smtClean="0"/>
              <a:t>에 복사한 메일 주소 붙여넣기</a:t>
            </a:r>
            <a:endParaRPr lang="ko-KR" altLang="en-US"/>
          </a:p>
        </p:txBody>
      </p:sp>
      <p:pic>
        <p:nvPicPr>
          <p:cNvPr id="8193" name="_x110978880" descr="EMB00000a7ca2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82337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53174"/>
      </p:ext>
    </p:extLst>
  </p:cSld>
  <p:clrMapOvr>
    <a:masterClrMapping/>
  </p:clrMapOvr>
  <p:transition spd="med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(con't)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녹화된 매크로 재생</a:t>
            </a:r>
            <a:endParaRPr lang="ko-KR" altLang="en-US"/>
          </a:p>
        </p:txBody>
      </p:sp>
      <p:pic>
        <p:nvPicPr>
          <p:cNvPr id="7169" name="_x110981280" descr="EMB00000a7ca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62289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11587"/>
      </p:ext>
    </p:extLst>
  </p:cSld>
  <p:clrMapOvr>
    <a:masterClrMapping/>
  </p:clrMapOvr>
  <p:transition spd="med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(fin)</a:t>
            </a:r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06654"/>
              </p:ext>
            </p:extLst>
          </p:nvPr>
        </p:nvGraphicFramePr>
        <p:xfrm>
          <a:off x="35496" y="111417"/>
          <a:ext cx="9001001" cy="655657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20080"/>
                <a:gridCol w="2232248"/>
                <a:gridCol w="6048673"/>
              </a:tblGrid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순서</a:t>
                      </a:r>
                      <a:endParaRPr lang="ko-KR" altLang="en-US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명령어</a:t>
                      </a:r>
                      <a:endParaRPr lang="ko-KR" altLang="en-US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설명</a:t>
                      </a:r>
                      <a:endParaRPr lang="ko-KR" altLang="en-US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0.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qa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a </a:t>
                      </a:r>
                      <a:r>
                        <a:rPr lang="ko-KR" altLang="en-US" sz="1300">
                          <a:effectLst/>
                        </a:rPr>
                        <a:t>레지스터에 녹화를 시작합니다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1.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>
                          <a:effectLst/>
                        </a:rPr>
                        <a:t>^ </a:t>
                      </a:r>
                      <a:endParaRPr lang="en-US" altLang="ko-KR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행의 맨 앞으로 이동합니다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2.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yiw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숫자 부분을 복사합니다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3.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CTRL-W CTRL-W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clientemail.txt </a:t>
                      </a:r>
                      <a:r>
                        <a:rPr lang="ko-KR" altLang="en-US" sz="1300">
                          <a:effectLst/>
                        </a:rPr>
                        <a:t>파일로 이동합니다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4.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>
                          <a:effectLst/>
                        </a:rPr>
                        <a:t>/ </a:t>
                      </a:r>
                      <a:endParaRPr lang="en-US" altLang="ko-KR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검색 기능을 사용합니다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5.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CTRL-R "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최근에 복사한 레지스터를 검색어로 사용합니다</a:t>
                      </a:r>
                      <a:r>
                        <a:rPr lang="en-US" altLang="ko-KR" sz="1300">
                          <a:effectLst/>
                        </a:rPr>
                        <a:t>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6.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&lt;ENTER&gt;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검색을 시작합니다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7.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2w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문장 부호를 </a:t>
                      </a:r>
                      <a:r>
                        <a:rPr lang="en-US" altLang="ko-KR" sz="1300">
                          <a:effectLst/>
                        </a:rPr>
                        <a:t>2</a:t>
                      </a:r>
                      <a:r>
                        <a:rPr lang="ko-KR" altLang="en-US" sz="1300">
                          <a:effectLst/>
                        </a:rPr>
                        <a:t>개를 뛰어 넘어 메일 주소 부분으로 이동합니다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8.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y$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메일 주소를 복사합니다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9.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CTRL-W CTRL-W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clientlist.txt </a:t>
                      </a:r>
                      <a:r>
                        <a:rPr lang="ko-KR" altLang="en-US" sz="1300">
                          <a:effectLst/>
                        </a:rPr>
                        <a:t>파일로 돌아갑니다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10.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A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행의 맨 끝으로 이동하면서 입력 모드로 변경합니다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11.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>
                          <a:effectLst/>
                        </a:rPr>
                        <a:t>, </a:t>
                      </a:r>
                      <a:endParaRPr lang="en-US" altLang="ko-KR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쉼표를 입력합니다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12.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&lt;ESC&gt;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입력 모드를 종료합니다</a:t>
                      </a:r>
                      <a:r>
                        <a:rPr lang="en-US" altLang="ko-KR" sz="1300">
                          <a:effectLst/>
                        </a:rPr>
                        <a:t>(</a:t>
                      </a:r>
                      <a:r>
                        <a:rPr lang="ko-KR" altLang="en-US" sz="1300">
                          <a:effectLst/>
                        </a:rPr>
                        <a:t>레지스터에는 </a:t>
                      </a:r>
                      <a:r>
                        <a:rPr lang="en-US" altLang="ko-KR" sz="1300">
                          <a:effectLst/>
                        </a:rPr>
                        <a:t>^[</a:t>
                      </a:r>
                      <a:r>
                        <a:rPr lang="ko-KR" altLang="en-US" sz="1300">
                          <a:effectLst/>
                        </a:rPr>
                        <a:t>로 표시됩니다</a:t>
                      </a:r>
                      <a:r>
                        <a:rPr lang="en-US" altLang="ko-KR" sz="1300">
                          <a:effectLst/>
                        </a:rPr>
                        <a:t>).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13.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p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앞에서 복사한 메일 주소를 붙여넣습니다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  <a:tr h="373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>
                          <a:effectLst/>
                        </a:rPr>
                        <a:t>14. 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q 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>
                          <a:effectLst/>
                        </a:rPr>
                        <a:t>녹화를 종료합니다</a:t>
                      </a:r>
                      <a:r>
                        <a:rPr lang="en-US" altLang="ko-KR" sz="1300">
                          <a:effectLst/>
                        </a:rPr>
                        <a:t>.</a:t>
                      </a:r>
                      <a:endParaRPr lang="en-US" altLang="ko-KR" sz="13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3170" marR="53170" marT="26585" marB="2658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243823"/>
      </p:ext>
    </p:extLst>
  </p:cSld>
  <p:clrMapOvr>
    <a:masterClrMapping/>
  </p:clrMapOvr>
  <p:transition spd="med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#2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녹화된 내용 확인</a:t>
            </a:r>
            <a:endParaRPr lang="en-US" altLang="ko-KR" smtClean="0"/>
          </a:p>
        </p:txBody>
      </p:sp>
      <p:pic>
        <p:nvPicPr>
          <p:cNvPr id="4097" name="_x110979280" descr="EMB00000a7ca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95479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07313"/>
      </p:ext>
    </p:extLst>
  </p:cSld>
  <p:clrMapOvr>
    <a:masterClrMapping/>
  </p:clrMapOvr>
  <p:transition spd="med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Practice #</a:t>
            </a:r>
            <a:r>
              <a:rPr lang="en-US" altLang="ko-KR" smtClean="0"/>
              <a:t>2 (fin)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clientlist.txt </a:t>
            </a:r>
            <a:r>
              <a:rPr lang="ko-KR" altLang="en-US" smtClean="0"/>
              <a:t>파일을 열고</a:t>
            </a:r>
            <a:r>
              <a:rPr lang="en-US" altLang="ko-KR" smtClean="0"/>
              <a:t>:</a:t>
            </a:r>
          </a:p>
          <a:p>
            <a:pPr lvl="1"/>
            <a:r>
              <a:rPr lang="en-US" altLang="ko-KR"/>
              <a:t>:%normal! ^^</a:t>
            </a:r>
            <a:r>
              <a:rPr lang="en-US" altLang="ko-KR" smtClean="0"/>
              <a:t>X</a:t>
            </a:r>
          </a:p>
          <a:p>
            <a:pPr lvl="2"/>
            <a:r>
              <a:rPr lang="en-US" altLang="ko-KR" smtClean="0"/>
              <a:t>^^X : ^ + &lt;CTRL-V&gt;&lt;CTRL-X&gt;</a:t>
            </a:r>
          </a:p>
          <a:p>
            <a:pPr lvl="1"/>
            <a:r>
              <a:rPr lang="ko-KR" altLang="en-US" smtClean="0"/>
              <a:t>어떤 일이 발생하는가</a:t>
            </a:r>
            <a:r>
              <a:rPr lang="en-US" altLang="ko-KR" smtClean="0"/>
              <a:t>?</a:t>
            </a:r>
          </a:p>
          <a:p>
            <a:pPr lvl="2"/>
            <a:r>
              <a:rPr lang="ko-KR" altLang="en-US" smtClean="0"/>
              <a:t>이번 </a:t>
            </a:r>
            <a:r>
              <a:rPr lang="en-US" altLang="ko-KR" smtClean="0"/>
              <a:t>5</a:t>
            </a:r>
            <a:r>
              <a:rPr lang="ko-KR" altLang="en-US" smtClean="0"/>
              <a:t>씩 감소시키려면</a:t>
            </a:r>
            <a:r>
              <a:rPr lang="en-US" altLang="ko-KR" smtClean="0"/>
              <a:t>?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230215"/>
      </p:ext>
    </p:extLst>
  </p:cSld>
  <p:clrMapOvr>
    <a:masterClrMapping/>
  </p:clrMapOvr>
  <p:transition spd="med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#3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녹화된 내용의 수정</a:t>
            </a:r>
            <a:endParaRPr lang="en-US" altLang="ko-KR" smtClean="0"/>
          </a:p>
          <a:p>
            <a:pPr lvl="1"/>
            <a:r>
              <a:rPr lang="ko-KR" altLang="en-US" smtClean="0"/>
              <a:t>다시 녹화를 하는 것은 비효율적이다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예를 들어 </a:t>
            </a:r>
            <a:r>
              <a:rPr lang="en-US" altLang="ko-KR" smtClean="0"/>
              <a:t>clientlist.txt</a:t>
            </a:r>
            <a:r>
              <a:rPr lang="ko-KR" altLang="en-US" smtClean="0"/>
              <a:t>의 매크로에서 메일 주소 부분을 </a:t>
            </a:r>
            <a:r>
              <a:rPr lang="en-US" altLang="ko-KR" smtClean="0"/>
              <a:t>"..." </a:t>
            </a:r>
            <a:r>
              <a:rPr lang="ko-KR" altLang="en-US" smtClean="0"/>
              <a:t>으로 감싸달라고 한다</a:t>
            </a:r>
            <a:r>
              <a:rPr lang="en-US" altLang="ko-KR" smtClean="0"/>
              <a:t>. </a:t>
            </a:r>
            <a:r>
              <a:rPr lang="ko-KR" altLang="en-US" smtClean="0"/>
              <a:t>어떻게 해야 하는가</a:t>
            </a:r>
            <a:r>
              <a:rPr lang="en-US" altLang="ko-KR" smtClean="0"/>
              <a:t>?</a:t>
            </a:r>
          </a:p>
          <a:p>
            <a:pPr lvl="1"/>
            <a:r>
              <a:rPr lang="ko-KR" altLang="en-US" smtClean="0"/>
              <a:t>변환 전 상태에서</a:t>
            </a:r>
            <a:r>
              <a:rPr lang="en-US" altLang="ko-KR" smtClean="0"/>
              <a:t>...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959273"/>
      </p:ext>
    </p:extLst>
  </p:cSld>
  <p:clrMapOvr>
    <a:masterClrMapping/>
  </p:clrMapOvr>
  <p:transition spd="med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#3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녹화된 내용을 불러온다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12289" name="_x110980080" descr="EMB00000a7ca2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0" y="1412776"/>
            <a:ext cx="8568952" cy="33021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2915816" y="2420888"/>
            <a:ext cx="504056" cy="360040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" name="사각형 설명선 5"/>
          <p:cNvSpPr/>
          <p:nvPr/>
        </p:nvSpPr>
        <p:spPr bwMode="auto">
          <a:xfrm>
            <a:off x="3779912" y="2568318"/>
            <a:ext cx="1872208" cy="936104"/>
          </a:xfrm>
          <a:prstGeom prst="wedgeRectCallout">
            <a:avLst>
              <a:gd name="adj1" fmla="val -67813"/>
              <a:gd name="adj2" fmla="val -25037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^[ : &lt;ESC&gt;</a:t>
            </a:r>
          </a:p>
          <a:p>
            <a:pPr algn="ctr"/>
            <a:r>
              <a:rPr lang="en-US" altLang="ko-KR" smtClean="0">
                <a:solidFill>
                  <a:schemeClr val="tx1"/>
                </a:solidFill>
              </a:rPr>
              <a:t>p : put (</a:t>
            </a:r>
            <a:r>
              <a:rPr lang="ko-KR" altLang="en-US" smtClean="0">
                <a:solidFill>
                  <a:schemeClr val="tx1"/>
                </a:solidFill>
              </a:rPr>
              <a:t>붙여넣기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6081447" y="2590022"/>
            <a:ext cx="2232248" cy="936104"/>
          </a:xfrm>
          <a:prstGeom prst="wedgeRectCallout">
            <a:avLst>
              <a:gd name="adj1" fmla="val -60544"/>
              <a:gd name="adj2" fmla="val -23177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smtClean="0">
                <a:solidFill>
                  <a:schemeClr val="tx1"/>
                </a:solidFill>
              </a:rPr>
              <a:t>변경 전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en-US" altLang="ko-KR" sz="1800" smtClean="0">
                <a:solidFill>
                  <a:srgbClr val="FF0000"/>
                </a:solidFill>
              </a:rPr>
              <a:t>^[p</a:t>
            </a:r>
          </a:p>
          <a:p>
            <a:r>
              <a:rPr lang="ko-KR" altLang="en-US" sz="1800" smtClean="0">
                <a:solidFill>
                  <a:schemeClr val="tx1"/>
                </a:solidFill>
              </a:rPr>
              <a:t>변경 후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en-US" altLang="ko-KR" sz="1800" smtClean="0">
                <a:solidFill>
                  <a:srgbClr val="0070C0"/>
                </a:solidFill>
              </a:rPr>
              <a:t>"^[pa"^[</a:t>
            </a:r>
            <a:endParaRPr lang="ko-KR" altLang="en-US" sz="1800" dirty="0" smtClean="0">
              <a:solidFill>
                <a:srgbClr val="0070C0"/>
              </a:solidFill>
            </a:endParaRPr>
          </a:p>
        </p:txBody>
      </p:sp>
      <p:sp>
        <p:nvSpPr>
          <p:cNvPr id="10" name="사각형 설명선 9"/>
          <p:cNvSpPr/>
          <p:nvPr/>
        </p:nvSpPr>
        <p:spPr bwMode="auto">
          <a:xfrm>
            <a:off x="683568" y="4576017"/>
            <a:ext cx="3024336" cy="509167"/>
          </a:xfrm>
          <a:prstGeom prst="wedgeRectCallout">
            <a:avLst>
              <a:gd name="adj1" fmla="val -45719"/>
              <a:gd name="adj2" fmla="val -25968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smtClean="0"/>
              <a:t>수정 후 행의 맨 앞에서 </a:t>
            </a:r>
            <a:r>
              <a:rPr lang="en-US" altLang="ko-KR" sz="1800" smtClean="0"/>
              <a:t>"ay$</a:t>
            </a:r>
            <a:endParaRPr lang="ko-KR" altLang="en-US" sz="1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79333"/>
      </p:ext>
    </p:extLst>
  </p:cSld>
  <p:clrMapOvr>
    <a:masterClrMapping/>
  </p:clrMapOvr>
  <p:transition spd="med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#3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녹화된 내용을 수정한다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13313" name="_x110981280" descr="EMB00000a7ca2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75646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4195"/>
      </p:ext>
    </p:extLst>
  </p:cSld>
  <p:clrMapOvr>
    <a:masterClrMapping/>
  </p:clrMapOvr>
  <p:transition spd="med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Tip!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재생할 작업이 </a:t>
            </a:r>
            <a:r>
              <a:rPr lang="en-US" altLang="ko-KR" smtClean="0"/>
              <a:t>1,000</a:t>
            </a:r>
            <a:r>
              <a:rPr lang="ko-KR" altLang="en-US" smtClean="0"/>
              <a:t>개라면</a:t>
            </a:r>
            <a:r>
              <a:rPr lang="en-US" altLang="ko-KR" smtClean="0"/>
              <a:t>?</a:t>
            </a:r>
          </a:p>
          <a:p>
            <a:pPr lvl="1"/>
            <a:r>
              <a:rPr lang="ko-KR" altLang="en-US" smtClean="0"/>
              <a:t>수동으로 </a:t>
            </a:r>
            <a:r>
              <a:rPr lang="en-US" altLang="ko-KR" smtClean="0"/>
              <a:t>@a</a:t>
            </a:r>
            <a:r>
              <a:rPr lang="ko-KR" altLang="en-US" smtClean="0"/>
              <a:t>나 </a:t>
            </a:r>
            <a:r>
              <a:rPr lang="en-US" altLang="ko-KR" smtClean="0"/>
              <a:t>@@</a:t>
            </a:r>
            <a:r>
              <a:rPr lang="ko-KR" altLang="en-US" smtClean="0"/>
              <a:t>을 천번 눌러야 하나</a:t>
            </a:r>
            <a:r>
              <a:rPr lang="en-US" altLang="ko-KR" smtClean="0"/>
              <a:t>?</a:t>
            </a:r>
          </a:p>
          <a:p>
            <a:r>
              <a:rPr lang="ko-KR" altLang="en-US" smtClean="0"/>
              <a:t>두가지 방법이 존재한다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반복수 지정</a:t>
            </a:r>
            <a:endParaRPr lang="en-US" altLang="ko-KR" smtClean="0"/>
          </a:p>
          <a:p>
            <a:pPr lvl="2"/>
            <a:r>
              <a:rPr lang="en-US" altLang="ko-KR" smtClean="0"/>
              <a:t>1000@a</a:t>
            </a:r>
          </a:p>
          <a:p>
            <a:pPr lvl="1"/>
            <a:r>
              <a:rPr lang="ko-KR" altLang="en-US" smtClean="0"/>
              <a:t>일반모드의 명령을 수행하는 </a:t>
            </a:r>
            <a:r>
              <a:rPr lang="en-US" altLang="ko-KR" smtClean="0"/>
              <a:t>:normal </a:t>
            </a:r>
            <a:r>
              <a:rPr lang="ko-KR" altLang="en-US" smtClean="0"/>
              <a:t>명령을 수행</a:t>
            </a:r>
            <a:endParaRPr lang="en-US" altLang="ko-KR" smtClean="0"/>
          </a:p>
          <a:p>
            <a:pPr lvl="2"/>
            <a:r>
              <a:rPr lang="en-US" altLang="ko-KR" smtClean="0"/>
              <a:t>:2,$normal! @a</a:t>
            </a:r>
          </a:p>
          <a:p>
            <a:pPr lvl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561907"/>
      </p:ext>
    </p:extLst>
  </p:cSld>
  <p:clrMapOvr>
    <a:masterClrMapping/>
  </p:clrMapOvr>
  <p:transition spd="med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Recording : cmd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레코딩 관련 명령어 정리</a:t>
            </a:r>
            <a:endParaRPr lang="en-US" altLang="ko-KR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33408"/>
              </p:ext>
            </p:extLst>
          </p:nvPr>
        </p:nvGraphicFramePr>
        <p:xfrm>
          <a:off x="323528" y="1556792"/>
          <a:ext cx="8496944" cy="2377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80320"/>
                <a:gridCol w="561662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q{</a:t>
                      </a:r>
                      <a:r>
                        <a:rPr lang="ko-KR" altLang="en-US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매크로 이름</a:t>
                      </a:r>
                      <a:r>
                        <a:rPr lang="en-US" altLang="ko-KR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바탕" panose="02030600000101010101" pitchFamily="18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녹화를 시작합니다</a:t>
                      </a:r>
                      <a:r>
                        <a:rPr lang="en-US" altLang="ko-KR" sz="1400">
                          <a:effectLst/>
                        </a:rPr>
                        <a:t>. </a:t>
                      </a:r>
                      <a:r>
                        <a:rPr lang="ko-KR" altLang="en-US" sz="1400">
                          <a:effectLst/>
                        </a:rPr>
                        <a:t>매크로 이름은 </a:t>
                      </a:r>
                      <a:r>
                        <a:rPr lang="en-US" altLang="ko-KR" sz="1400">
                          <a:effectLst/>
                        </a:rPr>
                        <a:t>{a-zA-Z} </a:t>
                      </a:r>
                      <a:r>
                        <a:rPr lang="ko-KR" altLang="en-US" sz="1400">
                          <a:effectLst/>
                        </a:rPr>
                        <a:t>중 선택해야 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en-US" altLang="ko-KR" sz="14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@{</a:t>
                      </a:r>
                      <a:r>
                        <a:rPr lang="ko-KR" altLang="en-US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매크로 이름</a:t>
                      </a:r>
                      <a:r>
                        <a:rPr lang="en-US" altLang="ko-KR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바탕" panose="02030600000101010101" pitchFamily="18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매크로를 실행합니다</a:t>
                      </a:r>
                      <a:r>
                        <a:rPr lang="en-US" altLang="ko-KR" sz="1400">
                          <a:effectLst/>
                        </a:rPr>
                        <a:t>. </a:t>
                      </a:r>
                      <a:r>
                        <a:rPr lang="ko-KR" altLang="en-US" sz="1400">
                          <a:effectLst/>
                        </a:rPr>
                        <a:t>매크로 이름은 </a:t>
                      </a:r>
                      <a:r>
                        <a:rPr lang="en-US" altLang="ko-KR" sz="1400">
                          <a:effectLst/>
                        </a:rPr>
                        <a:t>{a-z} </a:t>
                      </a:r>
                      <a:r>
                        <a:rPr lang="ko-KR" altLang="en-US" sz="1400">
                          <a:effectLst/>
                        </a:rPr>
                        <a:t>중 선택해야 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en-US" altLang="ko-KR" sz="14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@@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바탕" panose="02030600000101010101" pitchFamily="18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바로 이전에 실행된 매크로를 재실행합니다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:{range}</a:t>
                      </a:r>
                      <a:r>
                        <a:rPr lang="en-US" altLang="ko-KR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norm</a:t>
                      </a:r>
                      <a:r>
                        <a:rPr lang="en-US" altLang="ko-KR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 @{</a:t>
                      </a:r>
                      <a:r>
                        <a:rPr lang="ko-KR" altLang="en-US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매크로 이름</a:t>
                      </a:r>
                      <a:r>
                        <a:rPr lang="en-US" altLang="ko-KR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  <a:endParaRPr lang="en-US" altLang="ko-KR" sz="1400" b="1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바탕" panose="02030600000101010101" pitchFamily="18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effectLst/>
                        </a:rPr>
                        <a:t>{range}</a:t>
                      </a:r>
                      <a:r>
                        <a:rPr lang="ko-KR" altLang="en-US" sz="1400" smtClean="0">
                          <a:effectLst/>
                        </a:rPr>
                        <a:t>에 해당하는 범위에 매크로를 실행한다</a:t>
                      </a:r>
                      <a:r>
                        <a:rPr lang="en-US" altLang="ko-KR" sz="1400" smtClean="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97261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word forward/backward (con't)</a:t>
            </a:r>
            <a:endParaRPr lang="ko-KR" altLang="en-US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851124"/>
              </p:ext>
            </p:extLst>
          </p:nvPr>
        </p:nvGraphicFramePr>
        <p:xfrm>
          <a:off x="467544" y="1124744"/>
          <a:ext cx="8208912" cy="34625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72300"/>
                <a:gridCol w="6936612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명령어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62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번째 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62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공백이 아닌 실제 내용이 있는 시작 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860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마지막 열</a:t>
                      </a: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행의 끝</a:t>
                      </a: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단어의 시작 위치 혹은 문장부호의 경계를 따라서 </a:t>
                      </a:r>
                      <a:r>
                        <a:rPr lang="ko-KR" altLang="en-US" sz="140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이동 </a:t>
                      </a:r>
                      <a:r>
                        <a:rPr lang="en-US" altLang="ko-KR" sz="140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words forward)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와 같으나</a:t>
                      </a: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단어의 끝 부분에 위치합니다</a:t>
                      </a: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 (end of word)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와 비슷하나 진행 방향이 역방향입니다</a:t>
                      </a: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 (words backward)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W, E, B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w, e, b</a:t>
                      </a: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와 비슷하지만 단어가 가진 의미를 따져서 이동합니다</a:t>
                      </a:r>
                      <a:r>
                        <a:rPr lang="en-US" altLang="ko-KR" sz="140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581128"/>
            <a:ext cx="6558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* </a:t>
            </a:r>
            <a:r>
              <a:rPr lang="en-US" altLang="ko-KR" smtClean="0">
                <a:solidFill>
                  <a:srgbClr val="FF0000"/>
                </a:solidFill>
              </a:rPr>
              <a:t>^</a:t>
            </a:r>
            <a:r>
              <a:rPr lang="ko-KR" altLang="en-US" smtClean="0">
                <a:solidFill>
                  <a:srgbClr val="FF0000"/>
                </a:solidFill>
              </a:rPr>
              <a:t>와 </a:t>
            </a:r>
            <a:r>
              <a:rPr lang="en-US" altLang="ko-KR" smtClean="0">
                <a:solidFill>
                  <a:srgbClr val="FF0000"/>
                </a:solidFill>
              </a:rPr>
              <a:t>$</a:t>
            </a:r>
            <a:r>
              <a:rPr lang="ko-KR" altLang="en-US" smtClean="0"/>
              <a:t>는 정규표현식을 생각해보면 좀 더 쉽게 이해할 수 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565357"/>
      </p:ext>
    </p:extLst>
  </p:cSld>
  <p:clrMapOvr>
    <a:masterClrMapping/>
  </p:clrMapOvr>
  <p:transition spd="med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#4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/>
              <a:t>현재 디렉터리에 있는 모든 *</a:t>
            </a:r>
            <a:r>
              <a:rPr lang="en-US" altLang="ko-KR"/>
              <a:t>.txt </a:t>
            </a:r>
            <a:r>
              <a:rPr lang="ko-KR" altLang="en-US"/>
              <a:t>파일에서 ‘유닉스’라는 단어를 찾아서 ‘리눅스’로 바꾸는 기능을 녹화 기능을 이용해서 완성해 봅시다</a:t>
            </a:r>
            <a:r>
              <a:rPr lang="en-US" altLang="ko-KR" smtClean="0"/>
              <a:t>.</a:t>
            </a:r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95529"/>
              </p:ext>
            </p:extLst>
          </p:nvPr>
        </p:nvGraphicFramePr>
        <p:xfrm>
          <a:off x="356023" y="1772816"/>
          <a:ext cx="8464449" cy="38039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15577"/>
                <a:gridCol w="1152128"/>
                <a:gridCol w="6696744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순서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:n *.txt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디렉터리의 *</a:t>
                      </a:r>
                      <a:r>
                        <a:rPr lang="en-US" altLang="ko-KR" sz="1400">
                          <a:effectLst/>
                        </a:rPr>
                        <a:t>.txt </a:t>
                      </a:r>
                      <a:r>
                        <a:rPr lang="ko-KR" altLang="en-US" sz="1400">
                          <a:effectLst/>
                        </a:rPr>
                        <a:t>파일을 파일 목록에 등록합니다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62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b </a:t>
                      </a:r>
                      <a:r>
                        <a:rPr lang="ko-KR" altLang="en-US" sz="1400">
                          <a:effectLst/>
                        </a:rPr>
                        <a:t>레지스터에 녹화합니다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smtClean="0">
                          <a:solidFill>
                            <a:srgbClr val="FF0000"/>
                          </a:solidFill>
                          <a:effectLst/>
                        </a:rPr>
                        <a:t>빈칸</a:t>
                      </a:r>
                      <a:endParaRPr lang="ko-KR" altLang="en-US" sz="140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유닉스를 리눅스로 바꿉니다</a:t>
                      </a:r>
                      <a:r>
                        <a:rPr lang="en-US" altLang="ko-KR" sz="1400">
                          <a:effectLst/>
                        </a:rPr>
                        <a:t>. (</a:t>
                      </a:r>
                      <a:r>
                        <a:rPr lang="ko-KR" altLang="en-US" sz="1400">
                          <a:effectLst/>
                        </a:rPr>
                        <a:t>에러 발생시 무시합니다</a:t>
                      </a:r>
                      <a:r>
                        <a:rPr lang="en-US" altLang="ko-KR" sz="1400">
                          <a:effectLst/>
                        </a:rPr>
                        <a:t>.)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smtClean="0">
                          <a:solidFill>
                            <a:srgbClr val="FF0000"/>
                          </a:solidFill>
                          <a:effectLst/>
                        </a:rPr>
                        <a:t>빈칸</a:t>
                      </a:r>
                      <a:endParaRPr lang="ko-KR" altLang="en-US" sz="1400" smtClean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저장합니다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smtClean="0">
                          <a:solidFill>
                            <a:srgbClr val="FF0000"/>
                          </a:solidFill>
                          <a:effectLst/>
                        </a:rPr>
                        <a:t>빈칸</a:t>
                      </a:r>
                      <a:endParaRPr lang="ko-KR" altLang="en-US" sz="140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다음 파일로 이동합니다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녹화를 종료합니다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999@b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b </a:t>
                      </a:r>
                      <a:r>
                        <a:rPr lang="ko-KR" altLang="en-US" sz="1400">
                          <a:effectLst/>
                        </a:rPr>
                        <a:t>레지스터를 </a:t>
                      </a:r>
                      <a:r>
                        <a:rPr lang="en-US" altLang="ko-KR" sz="1400">
                          <a:effectLst/>
                        </a:rPr>
                        <a:t>999</a:t>
                      </a:r>
                      <a:r>
                        <a:rPr lang="ko-KR" altLang="en-US" sz="1400">
                          <a:effectLst/>
                        </a:rPr>
                        <a:t>번 재생합니다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현재 디렉터리의 *</a:t>
                      </a:r>
                      <a:r>
                        <a:rPr lang="en-US" altLang="ko-KR" sz="1400">
                          <a:effectLst/>
                        </a:rPr>
                        <a:t>.txt </a:t>
                      </a:r>
                      <a:r>
                        <a:rPr lang="ko-KR" altLang="en-US" sz="1400">
                          <a:effectLst/>
                        </a:rPr>
                        <a:t>파일이 </a:t>
                      </a:r>
                      <a:r>
                        <a:rPr lang="en-US" altLang="ko-KR" sz="1400">
                          <a:effectLst/>
                        </a:rPr>
                        <a:t>999</a:t>
                      </a:r>
                      <a:r>
                        <a:rPr lang="ko-KR" altLang="en-US" sz="1400">
                          <a:effectLst/>
                        </a:rPr>
                        <a:t>개 미만이라고 가정합니다</a:t>
                      </a:r>
                      <a:r>
                        <a:rPr lang="en-US" altLang="ko-KR" sz="1400">
                          <a:effectLst/>
                        </a:rPr>
                        <a:t>.)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814063"/>
      </p:ext>
    </p:extLst>
  </p:cSld>
  <p:clrMapOvr>
    <a:masterClrMapping/>
  </p:clrMapOvr>
  <p:transition spd="med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Ch8.</a:t>
            </a:r>
            <a:r>
              <a:rPr lang="ko-KR" altLang="en-US" smtClean="0"/>
              <a:t>프로그래머에게 유용한 기능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추가 요금 없이 난 자네에게 자연의 역사에 관한 많은 부분을 가르쳐 주겠네 </a:t>
            </a:r>
            <a:r>
              <a:rPr lang="en-US" altLang="ko-KR" smtClean="0"/>
              <a:t>- </a:t>
            </a:r>
            <a:r>
              <a:rPr lang="ko-KR" altLang="en-US" smtClean="0"/>
              <a:t>루이스 캐럴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333683"/>
      </p:ext>
    </p:extLst>
  </p:cSld>
  <p:clrMapOvr>
    <a:masterClrMapping/>
  </p:clrMapOvr>
  <p:transition spd="med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re-indenting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들여쓰기를 다시 하기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2" y="1556792"/>
            <a:ext cx="5710730" cy="1619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6341757" cy="2122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모서리가 둥근 사각형 설명선 7"/>
          <p:cNvSpPr/>
          <p:nvPr/>
        </p:nvSpPr>
        <p:spPr bwMode="auto">
          <a:xfrm>
            <a:off x="3563888" y="1209132"/>
            <a:ext cx="5256584" cy="1071570"/>
          </a:xfrm>
          <a:prstGeom prst="wedgeRoundRectCallout">
            <a:avLst>
              <a:gd name="adj1" fmla="val -55333"/>
              <a:gd name="adj2" fmla="val 249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2000" smtClean="0">
                <a:solidFill>
                  <a:schemeClr val="tx1"/>
                </a:solidFill>
                <a:ea typeface="굴림" pitchFamily="50" charset="-127"/>
              </a:rPr>
              <a:t>들여쓰기가 안되어있거나</a:t>
            </a:r>
            <a:endParaRPr lang="en-US" altLang="ko-KR" sz="2000" smtClean="0">
              <a:solidFill>
                <a:schemeClr val="tx1"/>
              </a:solidFill>
              <a:ea typeface="굴림" pitchFamily="50" charset="-127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2000" smtClean="0">
                <a:solidFill>
                  <a:schemeClr val="tx1"/>
                </a:solidFill>
                <a:ea typeface="굴림" pitchFamily="50" charset="-127"/>
              </a:rPr>
              <a:t>들여쓰기가 밀린 경우</a:t>
            </a:r>
            <a:r>
              <a:rPr lang="en-US" altLang="ko-KR" sz="2000" smtClean="0">
                <a:solidFill>
                  <a:schemeClr val="tx1"/>
                </a:solidFill>
                <a:ea typeface="굴림" pitchFamily="50" charset="-127"/>
              </a:rPr>
              <a:t>...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2000" smtClean="0">
                <a:solidFill>
                  <a:schemeClr val="tx1"/>
                </a:solidFill>
                <a:ea typeface="굴림" pitchFamily="50" charset="-127"/>
              </a:rPr>
              <a:t>수동으로 한땀한땀 한다면 얼마나 걸릴까</a:t>
            </a:r>
            <a:r>
              <a:rPr lang="en-US" altLang="ko-KR" sz="2000" smtClean="0">
                <a:solidFill>
                  <a:schemeClr val="tx1"/>
                </a:solidFill>
                <a:ea typeface="굴림" pitchFamily="50" charset="-127"/>
              </a:rPr>
              <a:t>?</a:t>
            </a:r>
            <a:endParaRPr lang="en-US" altLang="ko-KR" sz="2000" dirty="0" smtClean="0">
              <a:solidFill>
                <a:schemeClr val="tx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957536"/>
      </p:ext>
    </p:extLst>
  </p:cSld>
  <p:clrMapOvr>
    <a:masterClrMapping/>
  </p:clrMapOvr>
  <p:transition spd="med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re-indenting (con't)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FF0000"/>
                </a:solidFill>
              </a:rPr>
              <a:t>={motion}</a:t>
            </a:r>
          </a:p>
          <a:p>
            <a:pPr lvl="1"/>
            <a:r>
              <a:rPr lang="en-US" altLang="ko-KR" smtClean="0"/>
              <a:t>motion</a:t>
            </a:r>
            <a:r>
              <a:rPr lang="ko-KR" altLang="en-US" smtClean="0"/>
              <a:t>에는 이동 관련 키 </a:t>
            </a:r>
            <a:r>
              <a:rPr lang="en-US" altLang="ko-KR" smtClean="0"/>
              <a:t>gg, G, )), ]] </a:t>
            </a:r>
            <a:r>
              <a:rPr lang="ko-KR" altLang="en-US" smtClean="0"/>
              <a:t>등등을 사용할 수 있다</a:t>
            </a:r>
            <a:r>
              <a:rPr lang="en-US" altLang="ko-KR" smtClean="0"/>
              <a:t>.</a:t>
            </a:r>
          </a:p>
          <a:p>
            <a:r>
              <a:rPr lang="en-US" altLang="ko-KR" smtClean="0">
                <a:solidFill>
                  <a:srgbClr val="FF0000"/>
                </a:solidFill>
              </a:rPr>
              <a:t>visualmode + =</a:t>
            </a:r>
          </a:p>
          <a:p>
            <a:pPr lvl="1"/>
            <a:r>
              <a:rPr lang="ko-KR" altLang="en-US" smtClean="0"/>
              <a:t>비주얼모드로 라인 선택 후 </a:t>
            </a:r>
            <a:r>
              <a:rPr lang="en-US" altLang="ko-KR" smtClean="0"/>
              <a:t>= </a:t>
            </a:r>
            <a:r>
              <a:rPr lang="ko-KR" altLang="en-US" smtClean="0"/>
              <a:t>키를 눌러도 된다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428912"/>
      </p:ext>
    </p:extLst>
  </p:cSld>
  <p:clrMapOvr>
    <a:masterClrMapping/>
  </p:clrMapOvr>
  <p:transition spd="med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tab vs whitespace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tab </a:t>
            </a:r>
            <a:r>
              <a:rPr lang="ko-KR" altLang="en-US" smtClean="0"/>
              <a:t>문자의 가변적인 길이 때문에 공백 </a:t>
            </a:r>
            <a:r>
              <a:rPr lang="en-US" altLang="ko-KR" smtClean="0"/>
              <a:t>#</a:t>
            </a:r>
            <a:r>
              <a:rPr lang="ko-KR" altLang="en-US" smtClean="0"/>
              <a:t>칸을 대신 사용</a:t>
            </a:r>
            <a:endParaRPr lang="en-US" altLang="ko-KR" smtClean="0"/>
          </a:p>
          <a:p>
            <a:pPr lvl="1"/>
            <a:r>
              <a:rPr lang="ko-KR" altLang="en-US" smtClean="0"/>
              <a:t>다양한 플랫폼에서 개발되는 프로젝트의 경우</a:t>
            </a:r>
            <a:endParaRPr lang="en-US" altLang="ko-KR" smtClean="0"/>
          </a:p>
          <a:p>
            <a:pPr lvl="1"/>
            <a:r>
              <a:rPr lang="ko-KR" altLang="en-US" smtClean="0"/>
              <a:t>일반적으로 </a:t>
            </a:r>
            <a:r>
              <a:rPr lang="en-US" altLang="ko-KR" smtClean="0"/>
              <a:t>tab </a:t>
            </a:r>
            <a:r>
              <a:rPr lang="ko-KR" altLang="en-US" smtClean="0"/>
              <a:t>대신에 공백 </a:t>
            </a:r>
            <a:r>
              <a:rPr lang="en-US" altLang="ko-KR" smtClean="0"/>
              <a:t>4</a:t>
            </a:r>
            <a:r>
              <a:rPr lang="ko-KR" altLang="en-US" smtClean="0"/>
              <a:t>칸을 사용하는 경우 </a:t>
            </a:r>
            <a:r>
              <a:rPr lang="en-US" altLang="ko-KR" smtClean="0"/>
              <a:t>:</a:t>
            </a:r>
          </a:p>
          <a:p>
            <a:pPr lvl="1"/>
            <a:endParaRPr lang="en-US" altLang="ko-KR"/>
          </a:p>
          <a:p>
            <a:pPr lvl="1"/>
            <a:endParaRPr lang="en-US" altLang="ko-KR" smtClean="0"/>
          </a:p>
          <a:p>
            <a:pPr lvl="2"/>
            <a:r>
              <a:rPr lang="en-US" altLang="ko-KR" smtClean="0"/>
              <a:t>et : expandtab, </a:t>
            </a:r>
            <a:r>
              <a:rPr lang="ko-KR" altLang="en-US" smtClean="0"/>
              <a:t>탭 대신 공백 사용</a:t>
            </a:r>
            <a:endParaRPr lang="en-US" altLang="ko-KR"/>
          </a:p>
          <a:p>
            <a:pPr lvl="2"/>
            <a:r>
              <a:rPr lang="en-US" altLang="ko-KR" smtClean="0"/>
              <a:t>ts : tabstop, </a:t>
            </a:r>
            <a:r>
              <a:rPr lang="ko-KR" altLang="en-US" smtClean="0"/>
              <a:t>탭 크기</a:t>
            </a: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2420888"/>
            <a:ext cx="7643866" cy="72008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" .vimrc (vim runtime config.)</a:t>
            </a:r>
          </a:p>
          <a:p>
            <a:pPr>
              <a:defRPr/>
            </a:pPr>
            <a:r>
              <a:rPr lang="en-US" altLang="ko-KR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et ts=4</a:t>
            </a:r>
            <a:endParaRPr lang="en-US" altLang="ko-K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 bwMode="auto">
          <a:xfrm>
            <a:off x="3059832" y="3789040"/>
            <a:ext cx="5472608" cy="784429"/>
          </a:xfrm>
          <a:prstGeom prst="wedgeRoundRectCallout">
            <a:avLst>
              <a:gd name="adj1" fmla="val -22652"/>
              <a:gd name="adj2" fmla="val -60353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mtClean="0">
                <a:solidFill>
                  <a:schemeClr val="tx1"/>
                </a:solidFill>
                <a:ea typeface="굴림" pitchFamily="50" charset="-127"/>
              </a:rPr>
              <a:t>expandtab </a:t>
            </a:r>
            <a:r>
              <a:rPr lang="ko-KR" altLang="en-US" smtClean="0">
                <a:solidFill>
                  <a:schemeClr val="tx1"/>
                </a:solidFill>
                <a:ea typeface="굴림" pitchFamily="50" charset="-127"/>
              </a:rPr>
              <a:t>환경에서 진짜 탭 문자를 입력하려면</a:t>
            </a:r>
            <a:endParaRPr lang="en-US" altLang="ko-KR" smtClean="0">
              <a:solidFill>
                <a:schemeClr val="tx1"/>
              </a:solidFill>
              <a:ea typeface="굴림" pitchFamily="50" charset="-127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mtClean="0">
                <a:solidFill>
                  <a:srgbClr val="FF0000"/>
                </a:solidFill>
                <a:ea typeface="굴림" pitchFamily="50" charset="-127"/>
              </a:rPr>
              <a:t>&lt;CTRL-V&gt;&lt;TAB&gt;</a:t>
            </a:r>
            <a:r>
              <a:rPr lang="ko-KR" altLang="en-US" smtClean="0">
                <a:solidFill>
                  <a:schemeClr val="tx1"/>
                </a:solidFill>
                <a:ea typeface="굴림" pitchFamily="50" charset="-127"/>
              </a:rPr>
              <a:t>혹은 </a:t>
            </a:r>
            <a:r>
              <a:rPr lang="en-US" altLang="ko-KR" smtClean="0">
                <a:solidFill>
                  <a:srgbClr val="FF0000"/>
                </a:solidFill>
                <a:ea typeface="굴림" pitchFamily="50" charset="-127"/>
              </a:rPr>
              <a:t>&lt;CTRL-V&gt;&lt;CTRL-I&gt;</a:t>
            </a:r>
            <a:r>
              <a:rPr lang="ko-KR" altLang="en-US" smtClean="0">
                <a:solidFill>
                  <a:schemeClr val="tx1"/>
                </a:solidFill>
                <a:ea typeface="굴림" pitchFamily="50" charset="-127"/>
              </a:rPr>
              <a:t>를 사용한다</a:t>
            </a:r>
            <a:r>
              <a:rPr lang="en-US" altLang="ko-KR" smtClean="0">
                <a:solidFill>
                  <a:schemeClr val="tx1"/>
                </a:solidFill>
                <a:ea typeface="굴림" pitchFamily="50" charset="-127"/>
              </a:rPr>
              <a:t>.</a:t>
            </a:r>
            <a:endParaRPr lang="en-US" altLang="ko-KR" dirty="0" smtClean="0">
              <a:solidFill>
                <a:schemeClr val="tx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256420"/>
      </p:ext>
    </p:extLst>
  </p:cSld>
  <p:clrMapOvr>
    <a:masterClrMapping/>
  </p:clrMapOvr>
  <p:transition spd="med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tab vs whitespace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smtClean="0"/>
              <a:t>기존에 작성된 탭 문자를 공백 </a:t>
            </a:r>
            <a:r>
              <a:rPr lang="en-US" altLang="ko-KR" smtClean="0"/>
              <a:t>4</a:t>
            </a:r>
            <a:r>
              <a:rPr lang="ko-KR" altLang="en-US" smtClean="0"/>
              <a:t>칸으로 전환하고 싶다면</a:t>
            </a:r>
            <a:r>
              <a:rPr lang="en-US" altLang="ko-KR" smtClean="0"/>
              <a:t>?</a:t>
            </a:r>
          </a:p>
          <a:p>
            <a:endParaRPr lang="en-US" altLang="ko-KR" smtClean="0"/>
          </a:p>
          <a:p>
            <a:endParaRPr lang="en-US" altLang="ko-KR"/>
          </a:p>
          <a:p>
            <a:pPr lvl="2"/>
            <a:r>
              <a:rPr lang="en-US" altLang="ko-KR" smtClean="0"/>
              <a:t>ret (retab) </a:t>
            </a:r>
            <a:r>
              <a:rPr lang="ko-KR" altLang="en-US" smtClean="0"/>
              <a:t>대신에 </a:t>
            </a:r>
            <a:r>
              <a:rPr lang="en-US" altLang="ko-KR" smtClean="0"/>
              <a:t>re-indenting </a:t>
            </a:r>
            <a:r>
              <a:rPr lang="ko-KR" altLang="en-US" smtClean="0"/>
              <a:t>기능을 사용하는 편이 좋다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예제 프로그램</a:t>
            </a: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1484784"/>
            <a:ext cx="7643866" cy="792088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:set </a:t>
            </a:r>
            <a:r>
              <a:rPr lang="en-US" altLang="ko-KR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</a:t>
            </a: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 ts=4</a:t>
            </a:r>
          </a:p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:ret</a:t>
            </a:r>
            <a:endParaRPr lang="en-US" altLang="ko-K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3284984"/>
            <a:ext cx="7643866" cy="2376264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int main(int argc, char *argv[])</a:t>
            </a:r>
          </a:p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    if (argc == 1) {</a:t>
            </a:r>
          </a:p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        printf("argc == 1\n");</a:t>
            </a:r>
          </a:p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ko-K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01242"/>
      </p:ext>
    </p:extLst>
  </p:cSld>
  <p:clrMapOvr>
    <a:masterClrMapping/>
  </p:clrMapOvr>
  <p:transition spd="med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tab vs whitespace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smtClean="0"/>
              <a:t>반대로 공백 </a:t>
            </a:r>
            <a:r>
              <a:rPr lang="en-US" altLang="ko-KR" smtClean="0"/>
              <a:t>4</a:t>
            </a:r>
            <a:r>
              <a:rPr lang="ko-KR" altLang="en-US" smtClean="0"/>
              <a:t>칸을 탭 문자로 변환하려면</a:t>
            </a:r>
            <a:r>
              <a:rPr lang="en-US" altLang="ko-KR" smtClean="0"/>
              <a:t>?</a:t>
            </a:r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484784"/>
            <a:ext cx="7643866" cy="792088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:set </a:t>
            </a:r>
            <a:r>
              <a:rPr lang="en-US" altLang="ko-KR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noet</a:t>
            </a: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 ts=4</a:t>
            </a:r>
          </a:p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:ret!</a:t>
            </a:r>
            <a:endParaRPr lang="en-US" altLang="ko-K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26710"/>
      </p:ext>
    </p:extLst>
  </p:cSld>
  <p:clrMapOvr>
    <a:masterClrMapping/>
  </p:clrMapOvr>
  <p:transition spd="med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insert-completion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자동 완성 기능</a:t>
            </a: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484784"/>
            <a:ext cx="7643866" cy="2448272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hellomonkey.c by sunyzero@gmail.com */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&lt;stdlib.h&gt;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printf("Hello. Mr. </a:t>
            </a: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monkey</a:t>
            </a: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>
              <a:defRPr/>
            </a:pPr>
            <a:r>
              <a:rPr lang="en-US" altLang="ko-KR" sz="14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ko-KR" sz="14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 bwMode="auto">
          <a:xfrm>
            <a:off x="4626623" y="2173135"/>
            <a:ext cx="2592288" cy="895825"/>
          </a:xfrm>
          <a:prstGeom prst="wedgeRoundRectCallout">
            <a:avLst>
              <a:gd name="adj1" fmla="val -57553"/>
              <a:gd name="adj2" fmla="val -327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mo</a:t>
            </a: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까지만 입력한 뒤에</a:t>
            </a:r>
            <a:endParaRPr lang="en-US" altLang="ko-KR" sz="1800" smtClean="0">
              <a:solidFill>
                <a:schemeClr val="tx1"/>
              </a:solidFill>
              <a:ea typeface="굴림" pitchFamily="50" charset="-127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&lt;CTRL-N&gt;</a:t>
            </a: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을 누르면</a:t>
            </a: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?</a:t>
            </a:r>
            <a:endParaRPr lang="en-US" altLang="ko-KR" sz="1800" dirty="0" smtClean="0">
              <a:solidFill>
                <a:schemeClr val="tx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5068674"/>
      </p:ext>
    </p:extLst>
  </p:cSld>
  <p:clrMapOvr>
    <a:masterClrMapping/>
  </p:clrMapOvr>
  <p:transition spd="med">
    <p:strips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insert-completion (con't)</a:t>
            </a:r>
            <a:endParaRPr lang="ko-K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vim</a:t>
            </a:r>
            <a:r>
              <a:rPr lang="ko-KR" altLang="en-US" smtClean="0"/>
              <a:t>은 </a:t>
            </a:r>
            <a:r>
              <a:rPr lang="en-US" altLang="ko-KR" smtClean="0"/>
              <a:t>#include </a:t>
            </a:r>
            <a:r>
              <a:rPr lang="ko-KR" altLang="en-US" smtClean="0"/>
              <a:t>구문도 이해한다</a:t>
            </a:r>
            <a:r>
              <a:rPr lang="en-US" altLang="ko-KR" smtClean="0"/>
              <a:t>.</a:t>
            </a:r>
            <a:endParaRPr lang="en-US" altLang="ko-KR" dirty="0" smtClean="0"/>
          </a:p>
          <a:p>
            <a:pPr lvl="1" eaLnBrk="1" hangingPunct="1"/>
            <a:r>
              <a:rPr lang="en-US" altLang="ko-KR" sz="1800" dirty="0" smtClean="0">
                <a:solidFill>
                  <a:srgbClr val="FF0000"/>
                </a:solidFill>
              </a:rPr>
              <a:t>&lt;CTRL-N&gt; : </a:t>
            </a:r>
            <a:r>
              <a:rPr lang="ko-KR" altLang="en-US" sz="1800" dirty="0" smtClean="0">
                <a:solidFill>
                  <a:srgbClr val="FF0000"/>
                </a:solidFill>
              </a:rPr>
              <a:t>단어완성을 위해서 현재 문서와 관련 파일을 전방탐색</a:t>
            </a:r>
          </a:p>
          <a:p>
            <a:pPr lvl="1" eaLnBrk="1" hangingPunct="1"/>
            <a:r>
              <a:rPr lang="en-US" altLang="ko-KR" sz="1800" dirty="0" smtClean="0">
                <a:solidFill>
                  <a:srgbClr val="FF0000"/>
                </a:solidFill>
              </a:rPr>
              <a:t>&lt;CTRL-P&gt; : &lt;CTRL-N&gt;</a:t>
            </a:r>
            <a:r>
              <a:rPr lang="ko-KR" altLang="en-US" sz="1800" dirty="0" smtClean="0">
                <a:solidFill>
                  <a:srgbClr val="FF0000"/>
                </a:solidFill>
              </a:rPr>
              <a:t>과 반대방향으로 탐색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2" y="2348880"/>
            <a:ext cx="8190476" cy="25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60153" y="3357687"/>
            <a:ext cx="1439863" cy="287337"/>
          </a:xfrm>
          <a:prstGeom prst="rect">
            <a:avLst/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23528" y="4552172"/>
            <a:ext cx="4392613" cy="358775"/>
          </a:xfrm>
          <a:prstGeom prst="rect">
            <a:avLst/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모서리가 둥근 사각형 설명선 9"/>
          <p:cNvSpPr/>
          <p:nvPr/>
        </p:nvSpPr>
        <p:spPr bwMode="auto">
          <a:xfrm>
            <a:off x="4852672" y="4041003"/>
            <a:ext cx="3429024" cy="928694"/>
          </a:xfrm>
          <a:prstGeom prst="wedgeRoundRectCallout">
            <a:avLst>
              <a:gd name="adj1" fmla="val -54536"/>
              <a:gd name="adj2" fmla="val 2066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자동 완성 탐색 결과로 </a:t>
            </a:r>
            <a:endParaRPr lang="en-US" altLang="ko-KR" sz="2000" dirty="0" smtClean="0">
              <a:solidFill>
                <a:schemeClr val="accent4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"2</a:t>
            </a:r>
            <a:r>
              <a:rPr lang="ko-KR" altLang="en-US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개 中 첫 번째</a:t>
            </a:r>
            <a:r>
              <a:rPr lang="en-US" altLang="ko-KR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"</a:t>
            </a:r>
            <a:r>
              <a:rPr lang="ko-KR" altLang="en-US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임을 보여줌</a:t>
            </a:r>
          </a:p>
        </p:txBody>
      </p:sp>
      <p:sp>
        <p:nvSpPr>
          <p:cNvPr id="11" name="모서리가 둥근 사각형 설명선 10"/>
          <p:cNvSpPr/>
          <p:nvPr/>
        </p:nvSpPr>
        <p:spPr bwMode="auto">
          <a:xfrm>
            <a:off x="3495350" y="2826557"/>
            <a:ext cx="4677050" cy="1000132"/>
          </a:xfrm>
          <a:prstGeom prst="wedgeRoundRectCallout">
            <a:avLst>
              <a:gd name="adj1" fmla="val -66171"/>
              <a:gd name="adj2" fmla="val 24889"/>
              <a:gd name="adj3" fmla="val 16667"/>
            </a:avLst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8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&lt;CTRL-N&gt;</a:t>
            </a:r>
            <a:r>
              <a:rPr lang="ko-KR" altLang="en-US" sz="18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으로 </a:t>
            </a:r>
          </a:p>
          <a:p>
            <a:pPr algn="ctr"/>
            <a:r>
              <a:rPr lang="ko-KR" altLang="en-US" sz="18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단어완성을 </a:t>
            </a:r>
            <a:r>
              <a:rPr lang="ko-KR" altLang="en-US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한 결과 </a:t>
            </a:r>
            <a:r>
              <a:rPr lang="en-US" altLang="ko-KR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= stdlib.h</a:t>
            </a:r>
            <a:r>
              <a:rPr lang="ko-KR" altLang="en-US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를 탐색한다</a:t>
            </a:r>
            <a:r>
              <a:rPr lang="en-US" altLang="ko-KR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8861948"/>
      </p:ext>
    </p:extLst>
  </p:cSld>
  <p:clrMapOvr>
    <a:masterClrMapping/>
  </p:clrMapOvr>
  <p:transition spd="med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insert-completion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자동 완성 기능 </a:t>
            </a:r>
            <a:r>
              <a:rPr lang="en-US" altLang="ko-KR" smtClean="0"/>
              <a:t>(</a:t>
            </a:r>
            <a:r>
              <a:rPr lang="ko-KR" altLang="en-US" smtClean="0"/>
              <a:t>특수 문자가 포함된 경우라면</a:t>
            </a:r>
            <a:r>
              <a:rPr lang="en-US" altLang="ko-KR" smtClean="0"/>
              <a:t>?)</a:t>
            </a: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484784"/>
            <a:ext cx="7643866" cy="2448272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hellomonkey.c by </a:t>
            </a: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sunyzero@gmail.com </a:t>
            </a: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&lt;stdlib.h&gt;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printf("Hello. Mr. monkey\n");</a:t>
            </a:r>
          </a:p>
          <a:p>
            <a:pPr>
              <a:defRPr/>
            </a:pPr>
            <a:r>
              <a:rPr lang="en-US" altLang="ko-KR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>
              <a:defRPr/>
            </a:pPr>
            <a:r>
              <a:rPr lang="en-US" altLang="ko-KR" sz="14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ko-KR" sz="14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 bwMode="auto">
          <a:xfrm>
            <a:off x="3995936" y="1916832"/>
            <a:ext cx="4248472" cy="1071570"/>
          </a:xfrm>
          <a:prstGeom prst="wedgeRoundRectCallout">
            <a:avLst>
              <a:gd name="adj1" fmla="val -57553"/>
              <a:gd name="adj2" fmla="val -32722"/>
              <a:gd name="adj3" fmla="val 16667"/>
            </a:avLst>
          </a:prstGeom>
          <a:solidFill>
            <a:srgbClr val="FFFF99"/>
          </a:solidFill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sunyzero@gmail.com</a:t>
            </a: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을 검색하려면</a:t>
            </a: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?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z="1800" smtClean="0">
                <a:solidFill>
                  <a:srgbClr val="FF0000"/>
                </a:solidFill>
                <a:ea typeface="굴림" pitchFamily="50" charset="-127"/>
              </a:rPr>
              <a:t>suny&lt;CTRL-N&gt;&lt;CTRL-X&gt;&lt;CTRL-N&gt; ...</a:t>
            </a:r>
            <a:endParaRPr lang="en-US" altLang="ko-KR" sz="1800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6087379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block, paragraph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괄호</a:t>
            </a:r>
            <a:r>
              <a:rPr lang="en-US" altLang="ko-KR" smtClean="0"/>
              <a:t>, </a:t>
            </a:r>
            <a:r>
              <a:rPr lang="ko-KR" altLang="en-US" smtClean="0"/>
              <a:t>문단</a:t>
            </a:r>
            <a:r>
              <a:rPr lang="en-US" altLang="ko-KR" smtClean="0"/>
              <a:t>, </a:t>
            </a:r>
            <a:r>
              <a:rPr lang="ko-KR" altLang="en-US" smtClean="0"/>
              <a:t>블록 단위 이동</a:t>
            </a: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57849"/>
              </p:ext>
            </p:extLst>
          </p:nvPr>
        </p:nvGraphicFramePr>
        <p:xfrm>
          <a:off x="322230" y="1556792"/>
          <a:ext cx="8354226" cy="207264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1294822"/>
                <a:gridCol w="7059404"/>
              </a:tblGrid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altLang="ko-KR" sz="1400" b="1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가장 가까운 괄호 짝으로 </a:t>
                      </a:r>
                      <a:r>
                        <a:rPr lang="ko-KR" altLang="en-US" sz="1400" smtClean="0">
                          <a:effectLst/>
                          <a:latin typeface="+mn-ea"/>
                          <a:ea typeface="+mn-ea"/>
                        </a:rPr>
                        <a:t>이동</a:t>
                      </a:r>
                      <a:endParaRPr lang="en-US" altLang="ko-KR" sz="140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프로그래밍시 유용한 기능</a:t>
                      </a:r>
                      <a:r>
                        <a:rPr lang="en-US" altLang="ko-KR" sz="140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(, )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문장 단위의 시작 위치</a:t>
                      </a:r>
                      <a:r>
                        <a:rPr lang="en-US" altLang="ko-KR" sz="140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끝 위치로 이동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{, }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문단 단위의 시작 위치</a:t>
                      </a:r>
                      <a:r>
                        <a:rPr lang="en-US" altLang="ko-KR" sz="140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끝 위치로 이동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[[, ]]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블록 단위의 시작 위치</a:t>
                      </a:r>
                      <a:r>
                        <a:rPr lang="en-US" altLang="ko-KR" sz="140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effectLst/>
                          <a:latin typeface="+mn-ea"/>
                          <a:ea typeface="+mn-ea"/>
                        </a:rPr>
                        <a:t>끝 위치로 이동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535238"/>
      </p:ext>
    </p:extLst>
  </p:cSld>
  <p:clrMapOvr>
    <a:masterClrMapping/>
  </p:clrMapOvr>
  <p:transition spd="med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insert-completion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사전 기반 검색</a:t>
            </a:r>
            <a:r>
              <a:rPr lang="en-US" altLang="ko-KR" smtClean="0"/>
              <a:t>, </a:t>
            </a:r>
            <a:r>
              <a:rPr lang="ko-KR" altLang="en-US" smtClean="0"/>
              <a:t>파일명 검색</a:t>
            </a:r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endParaRPr lang="en-US" altLang="ko-KR"/>
          </a:p>
          <a:p>
            <a:pPr lvl="1"/>
            <a:endParaRPr lang="en-US" altLang="ko-KR" smtClean="0"/>
          </a:p>
          <a:p>
            <a:pPr lvl="1"/>
            <a:endParaRPr lang="en-US" altLang="ko-KR"/>
          </a:p>
          <a:p>
            <a:pPr lvl="1"/>
            <a:r>
              <a:rPr lang="ko-KR" altLang="en-US" smtClean="0"/>
              <a:t>파일명을 몇 글자 타이핑 후에 </a:t>
            </a:r>
            <a:r>
              <a:rPr lang="en-US" altLang="ko-KR" smtClean="0"/>
              <a:t>&lt;CTRL-X&gt;&lt;CTRL-F&gt;</a:t>
            </a:r>
            <a:r>
              <a:rPr lang="ko-KR" altLang="en-US" smtClean="0"/>
              <a:t>을 누르면</a:t>
            </a:r>
            <a:r>
              <a:rPr lang="en-US" altLang="ko-KR" smtClean="0"/>
              <a:t>?</a:t>
            </a:r>
          </a:p>
          <a:p>
            <a:pPr lvl="2"/>
            <a:r>
              <a:rPr lang="ko-KR" altLang="en-US" smtClean="0"/>
              <a:t>파일명 검색을 할 수 있다</a:t>
            </a:r>
            <a:r>
              <a:rPr lang="en-US" altLang="ko-KR" smtClean="0"/>
              <a:t>.(</a:t>
            </a:r>
            <a:r>
              <a:rPr lang="ko-KR" altLang="en-US" smtClean="0"/>
              <a:t>파일명 타이핑시 오타 방지</a:t>
            </a:r>
            <a:r>
              <a:rPr lang="en-US" altLang="ko-KR" smtClean="0"/>
              <a:t>)</a:t>
            </a:r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95610"/>
              </p:ext>
            </p:extLst>
          </p:nvPr>
        </p:nvGraphicFramePr>
        <p:xfrm>
          <a:off x="467544" y="1628800"/>
          <a:ext cx="8208912" cy="1207008"/>
        </p:xfrm>
        <a:graphic>
          <a:graphicData uri="http://schemas.openxmlformats.org/drawingml/2006/table">
            <a:tbl>
              <a:tblPr bandRow="1">
                <a:tableStyleId>{EB9631B5-78F2-41C9-869B-9F39066F8104}</a:tableStyleId>
              </a:tblPr>
              <a:tblGrid>
                <a:gridCol w="2931754"/>
                <a:gridCol w="5277158"/>
              </a:tblGrid>
              <a:tr h="234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&lt;CTRL-X&gt; &lt;CTRL-N&gt;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더하기 낱말 모드로 작동하여 추가 검색을 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원하는 낱말이 아닌 경우에는 </a:t>
                      </a:r>
                      <a:r>
                        <a:rPr lang="en-US" altLang="ko-KR" sz="1400">
                          <a:effectLst/>
                        </a:rPr>
                        <a:t>&lt;CTRL-N&gt;</a:t>
                      </a:r>
                      <a:r>
                        <a:rPr lang="ko-KR" altLang="en-US" sz="1400">
                          <a:effectLst/>
                        </a:rPr>
                        <a:t>을 계속 누르면 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234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&lt;CTRL-X&gt; &lt;CTRL-K&gt; &lt;CTRL-N&gt;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사전 검색 모드로 작동합니다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005064"/>
            <a:ext cx="6048672" cy="1627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모서리가 둥근 사각형 설명선 8"/>
          <p:cNvSpPr/>
          <p:nvPr/>
        </p:nvSpPr>
        <p:spPr bwMode="auto">
          <a:xfrm>
            <a:off x="2987824" y="4112109"/>
            <a:ext cx="2664296" cy="757052"/>
          </a:xfrm>
          <a:prstGeom prst="wedgeRoundRectCallout">
            <a:avLst>
              <a:gd name="adj1" fmla="val -57553"/>
              <a:gd name="adj2" fmla="val -32722"/>
              <a:gd name="adj3" fmla="val 16667"/>
            </a:avLst>
          </a:prstGeom>
          <a:solidFill>
            <a:srgbClr val="FFFF99"/>
          </a:solidFill>
          <a:ln w="28575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~/.ba </a:t>
            </a: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까지만 입력한</a:t>
            </a:r>
            <a:endParaRPr lang="en-US" altLang="ko-KR" sz="1800" smtClean="0">
              <a:solidFill>
                <a:schemeClr val="tx1"/>
              </a:solidFill>
              <a:ea typeface="굴림" pitchFamily="50" charset="-127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상태에서 파일명 검색</a:t>
            </a:r>
            <a:endParaRPr lang="en-US" altLang="ko-KR" sz="1800" dirty="0" smtClean="0">
              <a:solidFill>
                <a:schemeClr val="tx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584176"/>
      </p:ext>
    </p:extLst>
  </p:cSld>
  <p:clrMapOvr>
    <a:masterClrMapping/>
  </p:clrMapOvr>
  <p:transition spd="med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Ch9. </a:t>
            </a:r>
            <a:r>
              <a:rPr lang="ko-KR" altLang="en-US" smtClean="0"/>
              <a:t>플러그인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태양 아래 새로운 것은 없나니 </a:t>
            </a:r>
            <a:r>
              <a:rPr lang="en-US" altLang="ko-KR" smtClean="0"/>
              <a:t>- </a:t>
            </a:r>
            <a:r>
              <a:rPr lang="ko-KR" altLang="en-US" smtClean="0"/>
              <a:t>솔로몬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3475"/>
      </p:ext>
    </p:extLst>
  </p:cSld>
  <p:clrMapOvr>
    <a:masterClrMapping/>
  </p:clrMapOvr>
  <p:transition spd="med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vim plugin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vim</a:t>
            </a:r>
            <a:r>
              <a:rPr lang="ko-KR" altLang="en-US" smtClean="0"/>
              <a:t>의 플러그인은 </a:t>
            </a:r>
            <a:r>
              <a:rPr lang="en-US" altLang="ko-KR" smtClean="0"/>
              <a:t>~/.vim </a:t>
            </a:r>
            <a:r>
              <a:rPr lang="ko-KR" altLang="en-US" smtClean="0"/>
              <a:t>디렉터리에 넣어두면 되는데</a:t>
            </a:r>
            <a:r>
              <a:rPr lang="en-US" altLang="ko-KR" smtClean="0"/>
              <a:t>...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776864" cy="4417528"/>
          </a:xfrm>
          <a:prstGeom prst="rect">
            <a:avLst/>
          </a:prstGeom>
        </p:spPr>
      </p:pic>
      <p:sp>
        <p:nvSpPr>
          <p:cNvPr id="7" name="모서리가 둥근 사각형 설명선 6"/>
          <p:cNvSpPr/>
          <p:nvPr/>
        </p:nvSpPr>
        <p:spPr bwMode="auto">
          <a:xfrm>
            <a:off x="4698630" y="1844824"/>
            <a:ext cx="3916828" cy="936104"/>
          </a:xfrm>
          <a:prstGeom prst="wedgeRoundRectCallout">
            <a:avLst>
              <a:gd name="adj1" fmla="val -57553"/>
              <a:gd name="adj2" fmla="val -32722"/>
              <a:gd name="adj3" fmla="val 16667"/>
            </a:avLst>
          </a:prstGeom>
          <a:solidFill>
            <a:srgbClr val="FFFF99"/>
          </a:solidFill>
          <a:ln w="28575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최근에는 </a:t>
            </a: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plugin </a:t>
            </a: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관리 툴을 사용한다</a:t>
            </a: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예</a:t>
            </a: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) Vundle</a:t>
            </a:r>
            <a:endParaRPr lang="en-US" altLang="ko-KR" sz="1800" dirty="0" smtClean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 bwMode="auto">
          <a:xfrm>
            <a:off x="2339752" y="3169313"/>
            <a:ext cx="3916828" cy="936104"/>
          </a:xfrm>
          <a:prstGeom prst="wedgeRoundRectCallout">
            <a:avLst>
              <a:gd name="adj1" fmla="val -44213"/>
              <a:gd name="adj2" fmla="val -34583"/>
              <a:gd name="adj3" fmla="val 16667"/>
            </a:avLst>
          </a:prstGeom>
          <a:solidFill>
            <a:srgbClr val="FFFF99"/>
          </a:solidFill>
          <a:ln w="28575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z="1800" smtClean="0">
                <a:solidFill>
                  <a:schemeClr val="tx1"/>
                </a:solidFill>
                <a:ea typeface="굴림" pitchFamily="50" charset="-127"/>
              </a:rPr>
              <a:t>Vundle </a:t>
            </a:r>
            <a:r>
              <a:rPr lang="ko-KR" altLang="en-US" sz="1800" smtClean="0">
                <a:solidFill>
                  <a:schemeClr val="tx1"/>
                </a:solidFill>
                <a:ea typeface="굴림" pitchFamily="50" charset="-127"/>
              </a:rPr>
              <a:t>설치법</a:t>
            </a:r>
            <a:endParaRPr lang="en-US" altLang="ko-KR" sz="1800" smtClean="0">
              <a:solidFill>
                <a:schemeClr val="tx1"/>
              </a:solidFill>
              <a:ea typeface="굴림" pitchFamily="50" charset="-127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ko-KR" sz="1800">
                <a:solidFill>
                  <a:schemeClr val="tx1"/>
                </a:solidFill>
                <a:ea typeface="굴림" pitchFamily="50" charset="-127"/>
              </a:rPr>
              <a:t>http://sunyzero.tistory.com/212</a:t>
            </a:r>
            <a:endParaRPr lang="en-US" altLang="ko-KR" sz="1800" dirty="0" smtClean="0">
              <a:solidFill>
                <a:schemeClr val="tx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4139286"/>
      </p:ext>
    </p:extLst>
  </p:cSld>
  <p:clrMapOvr>
    <a:masterClrMapping/>
  </p:clrMapOvr>
  <p:transition spd="med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유용한 플러그인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Vundle : http://sunyzero.tistory.com/212</a:t>
            </a:r>
          </a:p>
          <a:p>
            <a:pPr lvl="1"/>
            <a:r>
              <a:rPr lang="ko-KR" altLang="en-US" smtClean="0"/>
              <a:t>플러그인을 관리하는 플러그인</a:t>
            </a:r>
            <a:endParaRPr lang="en-US" altLang="ko-KR" smtClean="0"/>
          </a:p>
          <a:p>
            <a:r>
              <a:rPr lang="en-US" altLang="ko-KR" smtClean="0"/>
              <a:t>Airline</a:t>
            </a:r>
          </a:p>
          <a:p>
            <a:pPr lvl="1"/>
            <a:r>
              <a:rPr lang="ko-KR" altLang="en-US" smtClean="0"/>
              <a:t>상태바와 화면을 예쁘게 꾸며주는 플러그인</a:t>
            </a:r>
            <a:endParaRPr lang="en-US" altLang="ko-KR" smtClean="0"/>
          </a:p>
          <a:p>
            <a:pPr lvl="2"/>
            <a:r>
              <a:rPr lang="ko-KR" altLang="en-US" smtClean="0"/>
              <a:t>예전에 사용되던 </a:t>
            </a:r>
            <a:r>
              <a:rPr lang="en-US" altLang="ko-KR" smtClean="0"/>
              <a:t>powerline</a:t>
            </a:r>
            <a:r>
              <a:rPr lang="ko-KR" altLang="en-US" smtClean="0"/>
              <a:t>의 업그레이드 버전</a:t>
            </a:r>
            <a:endParaRPr lang="en-US" altLang="ko-KR" smtClean="0"/>
          </a:p>
          <a:p>
            <a:r>
              <a:rPr lang="en-US" altLang="ko-KR" smtClean="0"/>
              <a:t>AutoComplPop</a:t>
            </a:r>
          </a:p>
          <a:p>
            <a:pPr lvl="1"/>
            <a:r>
              <a:rPr lang="ko-KR" altLang="en-US" smtClean="0"/>
              <a:t>자동완성창을 띄워주는 플러그인 </a:t>
            </a:r>
            <a:r>
              <a:rPr lang="en-US" altLang="ko-KR" smtClean="0"/>
              <a:t>: </a:t>
            </a:r>
            <a:r>
              <a:rPr lang="ko-KR" altLang="en-US" smtClean="0"/>
              <a:t>프로그래밍시 유용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345188"/>
      </p:ext>
    </p:extLst>
  </p:cSld>
  <p:clrMapOvr>
    <a:masterClrMapping/>
  </p:clrMapOvr>
  <p:transition spd="med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단축키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8" y="980728"/>
            <a:ext cx="7227465" cy="5300611"/>
          </a:xfrm>
          <a:prstGeom prst="rect">
            <a:avLst/>
          </a:prstGeom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4932040" y="404664"/>
            <a:ext cx="3959919" cy="313680"/>
          </a:xfrm>
          <a:prstGeom prst="rect">
            <a:avLst/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ko-KR" dirty="0">
                <a:solidFill>
                  <a:schemeClr val="tx1"/>
                </a:solidFill>
              </a:rPr>
              <a:t>http://sunyzero.tistory.com/131</a:t>
            </a:r>
          </a:p>
        </p:txBody>
      </p:sp>
    </p:spTree>
    <p:extLst>
      <p:ext uri="{BB962C8B-B14F-4D97-AF65-F5344CB8AC3E}">
        <p14:creationId xmlns:p14="http://schemas.microsoft.com/office/powerpoint/2010/main" val="1028761455"/>
      </p:ext>
    </p:extLst>
  </p:cSld>
  <p:clrMapOvr>
    <a:masterClrMapping/>
  </p:clrMapOvr>
  <p:transition spd="med"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단축키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4932040" y="404664"/>
            <a:ext cx="3959919" cy="313680"/>
          </a:xfrm>
          <a:prstGeom prst="rect">
            <a:avLst/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ko-KR" dirty="0">
                <a:solidFill>
                  <a:schemeClr val="tx1"/>
                </a:solidFill>
              </a:rPr>
              <a:t>http://sunyzero.tistory.com/131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416824" cy="47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80963"/>
      </p:ext>
    </p:extLst>
  </p:cSld>
  <p:clrMapOvr>
    <a:masterClrMapping/>
  </p:clrMapOvr>
  <p:transition spd="med">
    <p:strips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#4 : solution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/>
              <a:t>현재 디렉터리에 있는 모든 *</a:t>
            </a:r>
            <a:r>
              <a:rPr lang="en-US" altLang="ko-KR"/>
              <a:t>.txt </a:t>
            </a:r>
            <a:r>
              <a:rPr lang="ko-KR" altLang="en-US"/>
              <a:t>파일에서 ‘유닉스’라는 단어를 찾아서 ‘리눅스’로 바꾸는 기능을 녹화 기능을 이용해서 완성해 봅시다</a:t>
            </a:r>
            <a:r>
              <a:rPr lang="en-US" altLang="ko-KR" smtClean="0"/>
              <a:t>.</a:t>
            </a:r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925"/>
              </p:ext>
            </p:extLst>
          </p:nvPr>
        </p:nvGraphicFramePr>
        <p:xfrm>
          <a:off x="356023" y="1772816"/>
          <a:ext cx="8464449" cy="38039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87585"/>
                <a:gridCol w="1728192"/>
                <a:gridCol w="6048672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순서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:n *.txt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디렉터리의 *</a:t>
                      </a:r>
                      <a:r>
                        <a:rPr lang="en-US" altLang="ko-KR" sz="1400">
                          <a:effectLst/>
                        </a:rPr>
                        <a:t>.txt </a:t>
                      </a:r>
                      <a:r>
                        <a:rPr lang="ko-KR" altLang="en-US" sz="1400">
                          <a:effectLst/>
                        </a:rPr>
                        <a:t>파일을 파일 목록에 등록합니다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62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b </a:t>
                      </a:r>
                      <a:r>
                        <a:rPr lang="ko-KR" altLang="en-US" sz="1400">
                          <a:effectLst/>
                        </a:rPr>
                        <a:t>레지스터에 녹화합니다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solidFill>
                            <a:srgbClr val="FF0000"/>
                          </a:solidFill>
                          <a:effectLst/>
                        </a:rPr>
                        <a:t>:s/UNIX/Linux/ge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유닉스를 리눅스로 바꿉니다</a:t>
                      </a:r>
                      <a:r>
                        <a:rPr lang="en-US" altLang="ko-KR" sz="1400">
                          <a:effectLst/>
                        </a:rPr>
                        <a:t>. (</a:t>
                      </a:r>
                      <a:r>
                        <a:rPr lang="ko-KR" altLang="en-US" sz="1400">
                          <a:effectLst/>
                        </a:rPr>
                        <a:t>에러 발생시 무시합니다</a:t>
                      </a:r>
                      <a:r>
                        <a:rPr lang="en-US" altLang="ko-KR" sz="1400">
                          <a:effectLst/>
                        </a:rPr>
                        <a:t>.)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:w</a:t>
                      </a:r>
                      <a:endParaRPr lang="ko-KR" altLang="en-US" sz="1100" smtClean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저장합니다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>
                          <a:solidFill>
                            <a:srgbClr val="FF0000"/>
                          </a:solidFill>
                          <a:effectLst/>
                        </a:rPr>
                        <a:t>:n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다음 파일로 이동합니다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녹화를 종료합니다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999@b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b </a:t>
                      </a:r>
                      <a:r>
                        <a:rPr lang="ko-KR" altLang="en-US" sz="1400">
                          <a:effectLst/>
                        </a:rPr>
                        <a:t>레지스터를 </a:t>
                      </a:r>
                      <a:r>
                        <a:rPr lang="en-US" altLang="ko-KR" sz="1400">
                          <a:effectLst/>
                        </a:rPr>
                        <a:t>999</a:t>
                      </a:r>
                      <a:r>
                        <a:rPr lang="ko-KR" altLang="en-US" sz="1400">
                          <a:effectLst/>
                        </a:rPr>
                        <a:t>번 재생합니다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현재 디렉터리의 *</a:t>
                      </a:r>
                      <a:r>
                        <a:rPr lang="en-US" altLang="ko-KR" sz="1400">
                          <a:effectLst/>
                        </a:rPr>
                        <a:t>.txt </a:t>
                      </a:r>
                      <a:r>
                        <a:rPr lang="ko-KR" altLang="en-US" sz="1400">
                          <a:effectLst/>
                        </a:rPr>
                        <a:t>파일이 </a:t>
                      </a:r>
                      <a:r>
                        <a:rPr lang="en-US" altLang="ko-KR" sz="1400">
                          <a:effectLst/>
                        </a:rPr>
                        <a:t>999</a:t>
                      </a:r>
                      <a:r>
                        <a:rPr lang="ko-KR" altLang="en-US" sz="1400">
                          <a:effectLst/>
                        </a:rPr>
                        <a:t>개 미만이라고 가정합니다</a:t>
                      </a:r>
                      <a:r>
                        <a:rPr lang="en-US" altLang="ko-KR" sz="1400">
                          <a:effectLst/>
                        </a:rPr>
                        <a:t>.)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6" y="5733256"/>
            <a:ext cx="6910866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주의 </a:t>
            </a:r>
            <a:r>
              <a:rPr lang="ko-KR" altLang="en-US" sz="1200" smtClean="0"/>
              <a:t>사항 </a:t>
            </a:r>
            <a:r>
              <a:rPr lang="en-US" altLang="ko-KR" sz="1200" smtClean="0"/>
              <a:t>: </a:t>
            </a:r>
            <a:r>
              <a:rPr lang="ko-KR" altLang="en-US" sz="1200"/>
              <a:t>유닉스란 단어가 하나도 등장하지 않는 텍스트 파일이 있다면 에러가 발생하고</a:t>
            </a:r>
            <a:r>
              <a:rPr lang="en-US" altLang="ko-KR" sz="1200" smtClean="0"/>
              <a:t>,</a:t>
            </a:r>
          </a:p>
          <a:p>
            <a:r>
              <a:rPr lang="ko-KR" altLang="en-US" sz="1200" smtClean="0"/>
              <a:t>매크로 실행이 </a:t>
            </a:r>
            <a:r>
              <a:rPr lang="ko-KR" altLang="en-US" sz="1200"/>
              <a:t>즉시 </a:t>
            </a:r>
            <a:r>
              <a:rPr lang="ko-KR" altLang="en-US" sz="1200" smtClean="0"/>
              <a:t>중단된다</a:t>
            </a:r>
            <a:r>
              <a:rPr lang="en-US" altLang="ko-KR" sz="1200" smtClean="0"/>
              <a:t>. </a:t>
            </a:r>
            <a:r>
              <a:rPr lang="ko-KR" altLang="en-US" sz="1200"/>
              <a:t>이를 방지하기 위해서 교체 명령어에 에러를 무시하도록 </a:t>
            </a:r>
            <a:endParaRPr lang="en-US" altLang="ko-KR" sz="1200" smtClean="0"/>
          </a:p>
          <a:p>
            <a:r>
              <a:rPr lang="ko-KR" altLang="en-US" sz="1200" smtClean="0"/>
              <a:t>플래그를 추가한 것입니다</a:t>
            </a:r>
            <a:r>
              <a:rPr lang="en-US" altLang="ko-KR" sz="1200" smtClean="0"/>
              <a:t>.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910767037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abbreviation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특정 단어 입력시 대체 입력하는 기능</a:t>
            </a:r>
            <a:endParaRPr lang="en-US" altLang="ko-KR" smtClean="0"/>
          </a:p>
          <a:p>
            <a:pPr lvl="1"/>
            <a:r>
              <a:rPr lang="ko-KR" altLang="en-US" smtClean="0"/>
              <a:t>입력모드에서</a:t>
            </a:r>
            <a:r>
              <a:rPr lang="en-US" altLang="ko-KR" smtClean="0"/>
              <a:t>...</a:t>
            </a:r>
          </a:p>
          <a:p>
            <a:pPr lvl="2"/>
            <a:r>
              <a:rPr lang="en-US" altLang="ko-KR" smtClean="0"/>
              <a:t>"</a:t>
            </a:r>
            <a:r>
              <a:rPr lang="ko-KR" altLang="en-US" smtClean="0"/>
              <a:t>내멜</a:t>
            </a:r>
            <a:r>
              <a:rPr lang="en-US" altLang="ko-KR" smtClean="0"/>
              <a:t>"</a:t>
            </a:r>
            <a:r>
              <a:rPr lang="ko-KR" altLang="en-US" smtClean="0"/>
              <a:t>을 </a:t>
            </a:r>
            <a:r>
              <a:rPr lang="ko-KR" altLang="en-US"/>
              <a:t>입력하면 </a:t>
            </a:r>
            <a:r>
              <a:rPr lang="en-US" altLang="ko-KR"/>
              <a:t>sunyzero@gmail.com</a:t>
            </a:r>
            <a:r>
              <a:rPr lang="ko-KR" altLang="en-US"/>
              <a:t>이 </a:t>
            </a:r>
            <a:r>
              <a:rPr lang="ko-KR" altLang="en-US" smtClean="0"/>
              <a:t>입력되도록</a:t>
            </a:r>
            <a:r>
              <a:rPr lang="en-US" altLang="ko-KR" smtClean="0"/>
              <a:t>,</a:t>
            </a:r>
            <a:endParaRPr lang="en-US" altLang="ko-KR"/>
          </a:p>
          <a:p>
            <a:pPr lvl="2"/>
            <a:r>
              <a:rPr lang="en-US" altLang="ko-KR" smtClean="0"/>
              <a:t>"prjsrc"</a:t>
            </a:r>
            <a:r>
              <a:rPr lang="ko-KR" altLang="en-US" smtClean="0"/>
              <a:t>를 </a:t>
            </a:r>
            <a:r>
              <a:rPr lang="ko-KR" altLang="en-US"/>
              <a:t>입력하면 </a:t>
            </a:r>
            <a:r>
              <a:rPr lang="en-US" altLang="ko-KR"/>
              <a:t>/export/2/local/pjR2/mds/1.294/src</a:t>
            </a:r>
            <a:r>
              <a:rPr lang="ko-KR" altLang="en-US"/>
              <a:t>가 </a:t>
            </a:r>
            <a:r>
              <a:rPr lang="ko-KR" altLang="en-US" smtClean="0"/>
              <a:t>입력되도록</a:t>
            </a:r>
            <a:r>
              <a:rPr lang="en-US" altLang="ko-KR"/>
              <a:t>,</a:t>
            </a:r>
          </a:p>
          <a:p>
            <a:pPr lvl="2"/>
            <a:r>
              <a:rPr lang="en-US" altLang="ko-KR" smtClean="0"/>
              <a:t>"</a:t>
            </a:r>
            <a:r>
              <a:rPr lang="ko-KR" altLang="en-US" smtClean="0"/>
              <a:t>시간</a:t>
            </a:r>
            <a:r>
              <a:rPr lang="en-US" altLang="ko-KR" smtClean="0"/>
              <a:t>0"</a:t>
            </a:r>
            <a:r>
              <a:rPr lang="ko-KR" altLang="en-US" smtClean="0"/>
              <a:t>을 </a:t>
            </a:r>
            <a:r>
              <a:rPr lang="ko-KR" altLang="en-US"/>
              <a:t>입력하면 현재 날짜와 시간이 </a:t>
            </a:r>
            <a:r>
              <a:rPr lang="ko-KR" altLang="en-US" smtClean="0"/>
              <a:t>입력되도록</a:t>
            </a:r>
            <a:r>
              <a:rPr lang="en-US" altLang="ko-KR"/>
              <a:t>,</a:t>
            </a:r>
          </a:p>
          <a:p>
            <a:pPr lvl="2"/>
            <a:r>
              <a:rPr lang="en-US" altLang="ko-KR" smtClean="0"/>
              <a:t>"</a:t>
            </a:r>
            <a:r>
              <a:rPr lang="ko-KR" altLang="en-US" smtClean="0"/>
              <a:t>시간</a:t>
            </a:r>
            <a:r>
              <a:rPr lang="en-US" altLang="ko-KR" smtClean="0"/>
              <a:t>1"</a:t>
            </a:r>
            <a:r>
              <a:rPr lang="ko-KR" altLang="en-US" smtClean="0"/>
              <a:t>이라고 </a:t>
            </a:r>
            <a:r>
              <a:rPr lang="ko-KR" altLang="en-US"/>
              <a:t>입력하면 로케일</a:t>
            </a:r>
            <a:r>
              <a:rPr lang="en-US" altLang="ko-KR"/>
              <a:t>(locale)</a:t>
            </a:r>
            <a:r>
              <a:rPr lang="ko-KR" altLang="en-US"/>
              <a:t>에 맞는 시간이 </a:t>
            </a:r>
            <a:r>
              <a:rPr lang="ko-KR" altLang="en-US" smtClean="0"/>
              <a:t>입력되도록</a:t>
            </a:r>
            <a:r>
              <a:rPr lang="en-US" altLang="ko-KR"/>
              <a:t> </a:t>
            </a:r>
            <a:r>
              <a:rPr lang="ko-KR" altLang="en-US" smtClean="0"/>
              <a:t>하고 싶다면</a:t>
            </a:r>
            <a:endParaRPr lang="en-US" altLang="ko-KR"/>
          </a:p>
          <a:p>
            <a:pPr lvl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845194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abbreviation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ab, ia </a:t>
            </a:r>
            <a:r>
              <a:rPr lang="ko-KR" altLang="en-US" smtClean="0"/>
              <a:t>기능을 이용</a:t>
            </a:r>
            <a:endParaRPr lang="en-US" altLang="ko-KR" smtClean="0"/>
          </a:p>
          <a:p>
            <a:pPr lvl="1"/>
            <a:r>
              <a:rPr lang="en-US" altLang="ko-KR" smtClean="0"/>
              <a:t>ia</a:t>
            </a:r>
            <a:r>
              <a:rPr lang="ko-KR" altLang="en-US" smtClean="0"/>
              <a:t>는 </a:t>
            </a:r>
            <a:r>
              <a:rPr lang="en-US" altLang="ko-KR" smtClean="0"/>
              <a:t>insert mode</a:t>
            </a:r>
            <a:r>
              <a:rPr lang="ko-KR" altLang="en-US" smtClean="0"/>
              <a:t>에서만 작동하는 기능</a:t>
            </a:r>
            <a:endParaRPr lang="en-US" altLang="ko-KR" smtClean="0"/>
          </a:p>
          <a:p>
            <a:pPr lvl="1"/>
            <a:r>
              <a:rPr lang="en-US" altLang="ko-KR" smtClean="0"/>
              <a:t>ca</a:t>
            </a:r>
            <a:r>
              <a:rPr lang="ko-KR" altLang="en-US" smtClean="0"/>
              <a:t>는 </a:t>
            </a:r>
            <a:r>
              <a:rPr lang="en-US" altLang="ko-KR" smtClean="0"/>
              <a:t>commandline mode</a:t>
            </a:r>
            <a:r>
              <a:rPr lang="ko-KR" altLang="en-US" smtClean="0"/>
              <a:t>에서만 작동하는 기능</a:t>
            </a: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2420888"/>
            <a:ext cx="7643866" cy="1872208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ab </a:t>
            </a:r>
            <a:r>
              <a:rPr lang="ko-KR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내멜 </a:t>
            </a:r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sunyzero@gmail.com</a:t>
            </a:r>
          </a:p>
          <a:p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ab Prjsrc /export/2/local/pjR2/mds/1.294/src</a:t>
            </a:r>
          </a:p>
          <a:p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 </a:t>
            </a:r>
            <a:r>
              <a:rPr lang="ko-KR" altLang="en-US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시간</a:t>
            </a: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&lt;C-R&gt;=strftime("%Y.%m.%d-%H:%M:%S")&lt;CR</a:t>
            </a:r>
            <a:r>
              <a:rPr lang="en-US" altLang="ko-KR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ko-KR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 tlrks0 </a:t>
            </a:r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&lt;C-R&gt;=strftime("%Y.%m.%d-%H:%M:%S")&lt;CR&gt;</a:t>
            </a:r>
          </a:p>
          <a:p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ia </a:t>
            </a:r>
            <a:r>
              <a:rPr lang="ko-KR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시간</a:t>
            </a:r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1 &lt;C-R&gt;=strftime("%c")&lt;CR</a:t>
            </a:r>
            <a:r>
              <a:rPr lang="en-US" altLang="ko-KR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ia </a:t>
            </a:r>
            <a:r>
              <a:rPr lang="en-US" altLang="ko-KR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tlrks1 </a:t>
            </a:r>
            <a:r>
              <a:rPr lang="en-US" altLang="ko-KR" sz="1400">
                <a:latin typeface="Courier New" panose="02070309020205020404" pitchFamily="49" charset="0"/>
                <a:cs typeface="Courier New" panose="02070309020205020404" pitchFamily="49" charset="0"/>
              </a:rPr>
              <a:t>&lt;C-R&gt;=strftime("%c")&lt;CR</a:t>
            </a:r>
            <a:r>
              <a:rPr lang="en-US" altLang="ko-KR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altLang="ko-KR" sz="14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46910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abbreviation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ca </a:t>
            </a:r>
            <a:r>
              <a:rPr lang="ko-KR" altLang="en-US" smtClean="0"/>
              <a:t>기능을 이용하면 한글상태 오타를 변환할 수 있다</a:t>
            </a:r>
            <a:r>
              <a:rPr lang="en-US" altLang="ko-KR" smtClean="0"/>
              <a:t>.</a:t>
            </a:r>
          </a:p>
          <a:p>
            <a:endParaRPr lang="en-US" altLang="ko-KR"/>
          </a:p>
          <a:p>
            <a:endParaRPr lang="en-US" altLang="ko-KR" smtClean="0"/>
          </a:p>
          <a:p>
            <a:endParaRPr lang="en-US" altLang="ko-KR"/>
          </a:p>
          <a:p>
            <a:pPr lvl="1"/>
            <a:r>
              <a:rPr lang="ko-KR" altLang="en-US" smtClean="0"/>
              <a:t>한글 약어 매크로 사용시 주의점</a:t>
            </a:r>
            <a:endParaRPr lang="en-US" altLang="ko-KR" smtClean="0"/>
          </a:p>
          <a:p>
            <a:pPr lvl="2"/>
            <a:r>
              <a:rPr lang="en-US" altLang="ko-KR" smtClean="0"/>
              <a:t>.vimrc </a:t>
            </a:r>
            <a:r>
              <a:rPr lang="ko-KR" altLang="en-US" smtClean="0"/>
              <a:t>파일의 인코딩 형식에 주의</a:t>
            </a:r>
            <a:r>
              <a:rPr lang="en-US" altLang="ko-KR" smtClean="0"/>
              <a:t>!!</a:t>
            </a:r>
          </a:p>
          <a:p>
            <a:pPr lvl="3"/>
            <a:r>
              <a:rPr lang="ko-KR" altLang="en-US" smtClean="0"/>
              <a:t>간혹 </a:t>
            </a:r>
            <a:r>
              <a:rPr lang="en-US" altLang="ko-KR" smtClean="0"/>
              <a:t>.vimrc </a:t>
            </a:r>
            <a:r>
              <a:rPr lang="ko-KR" altLang="en-US" smtClean="0"/>
              <a:t>파일이 </a:t>
            </a:r>
            <a:r>
              <a:rPr lang="en-US" altLang="ko-KR" smtClean="0"/>
              <a:t>EUC-KR</a:t>
            </a:r>
            <a:r>
              <a:rPr lang="ko-KR" altLang="en-US" smtClean="0"/>
              <a:t>로 되어있으면 </a:t>
            </a:r>
            <a:r>
              <a:rPr lang="en-US" altLang="ko-KR" smtClean="0"/>
              <a:t>UTF-8 </a:t>
            </a:r>
            <a:r>
              <a:rPr lang="ko-KR" altLang="en-US" smtClean="0"/>
              <a:t>문서 편집시 작동하지 않을 수 있다</a:t>
            </a:r>
            <a:r>
              <a:rPr lang="en-US" altLang="ko-KR" smtClean="0"/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484784"/>
            <a:ext cx="7643866" cy="1368152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ca </a:t>
            </a:r>
            <a:r>
              <a:rPr lang="ko-KR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ㅈ     </a:t>
            </a:r>
            <a:r>
              <a:rPr lang="en-US" altLang="ko-KR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</a:p>
          <a:p>
            <a:r>
              <a:rPr lang="en-US" altLang="ko-KR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 </a:t>
            </a:r>
            <a:r>
              <a:rPr lang="ko-KR" altLang="en-US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ㅈㅂ   </a:t>
            </a:r>
            <a:r>
              <a:rPr lang="en-US" altLang="ko-KR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wq</a:t>
            </a:r>
          </a:p>
          <a:p>
            <a:r>
              <a:rPr lang="en-US" altLang="ko-KR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 </a:t>
            </a:r>
            <a:r>
              <a:rPr lang="ko-KR" altLang="en-US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ㅂ     </a:t>
            </a:r>
            <a:r>
              <a:rPr lang="en-US" altLang="ko-KR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</a:p>
          <a:p>
            <a:r>
              <a:rPr lang="en-US" altLang="ko-KR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 </a:t>
            </a:r>
            <a:r>
              <a:rPr lang="ko-KR" altLang="en-US" sz="1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ㅌ     </a:t>
            </a:r>
            <a:r>
              <a:rPr lang="en-US" altLang="ko-KR" sz="1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altLang="ko-KR" sz="14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60754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abbreviation : cmds</a:t>
            </a:r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84508"/>
              </p:ext>
            </p:extLst>
          </p:nvPr>
        </p:nvGraphicFramePr>
        <p:xfrm>
          <a:off x="323528" y="1052736"/>
          <a:ext cx="8424936" cy="337108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04256"/>
                <a:gridCol w="61206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:ab [lhs]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설정된 모든 약어 목록을 출력합니다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lhs</a:t>
                      </a:r>
                      <a:r>
                        <a:rPr lang="ko-KR" altLang="en-US" sz="1400">
                          <a:effectLst/>
                        </a:rPr>
                        <a:t>에 약어를 지정하면 해당 약어의 정보만 출력합니다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:ab {lhs} {rhs}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약어 </a:t>
                      </a:r>
                      <a:r>
                        <a:rPr lang="en-US" altLang="ko-KR" sz="1400">
                          <a:effectLst/>
                        </a:rPr>
                        <a:t>lhs</a:t>
                      </a:r>
                      <a:r>
                        <a:rPr lang="ko-KR" altLang="en-US" sz="1400">
                          <a:effectLst/>
                        </a:rPr>
                        <a:t>를 </a:t>
                      </a:r>
                      <a:r>
                        <a:rPr lang="en-US" altLang="ko-KR" sz="1400">
                          <a:effectLst/>
                        </a:rPr>
                        <a:t>rhs</a:t>
                      </a:r>
                      <a:r>
                        <a:rPr lang="ko-KR" altLang="en-US" sz="1400">
                          <a:effectLst/>
                        </a:rPr>
                        <a:t>로 변환합니다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:unab {lhs}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약어 </a:t>
                      </a:r>
                      <a:r>
                        <a:rPr lang="en-US" altLang="ko-KR" sz="1400">
                          <a:effectLst/>
                        </a:rPr>
                        <a:t>lhs</a:t>
                      </a:r>
                      <a:r>
                        <a:rPr lang="ko-KR" altLang="en-US" sz="1400">
                          <a:effectLst/>
                        </a:rPr>
                        <a:t>를 해제합니다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:abclear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설정된 모든 약어를 해제합니다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:ia {lhs} {rhs}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ab</a:t>
                      </a:r>
                      <a:r>
                        <a:rPr lang="ko-KR" altLang="en-US" sz="1400">
                          <a:effectLst/>
                        </a:rPr>
                        <a:t>와 기능은 같지만 입력 모드에서만 작동합니다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:ca {lhs} {rhs}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ab</a:t>
                      </a:r>
                      <a:r>
                        <a:rPr lang="ko-KR" altLang="en-US" sz="1400">
                          <a:effectLst/>
                        </a:rPr>
                        <a:t>와 기능은 같지만 명령행 모드에서만 작동합니다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48454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bg1">
              <a:alpha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sz="1400" dirty="0" smtClean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2486</Words>
  <Application>Microsoft Office PowerPoint</Application>
  <PresentationFormat>화면 슬라이드 쇼(4:3)</PresentationFormat>
  <Paragraphs>497</Paragraphs>
  <Slides>56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9" baseType="lpstr">
      <vt:lpstr>HY그래픽M</vt:lpstr>
      <vt:lpstr>HY헤드라인M</vt:lpstr>
      <vt:lpstr>굴림</vt:lpstr>
      <vt:lpstr>돋움</vt:lpstr>
      <vt:lpstr>맑은 고딕</vt:lpstr>
      <vt:lpstr>바탕</vt:lpstr>
      <vt:lpstr>Arial</vt:lpstr>
      <vt:lpstr>Courier New</vt:lpstr>
      <vt:lpstr>Tahoma</vt:lpstr>
      <vt:lpstr>Trebuchet MS</vt:lpstr>
      <vt:lpstr>Wingdings</vt:lpstr>
      <vt:lpstr>Wingdings 3</vt:lpstr>
      <vt:lpstr>패싯</vt:lpstr>
      <vt:lpstr>손에 잡히는 vim (4/4)</vt:lpstr>
      <vt:lpstr>Ch6. 편리한 편집 기술</vt:lpstr>
      <vt:lpstr>word forward/backward</vt:lpstr>
      <vt:lpstr>word forward/backward (con't)</vt:lpstr>
      <vt:lpstr>block, paragraph</vt:lpstr>
      <vt:lpstr>abbreviation</vt:lpstr>
      <vt:lpstr>abbreviation (con't)</vt:lpstr>
      <vt:lpstr>abbreviation (con't)</vt:lpstr>
      <vt:lpstr>abbreviation : cmds</vt:lpstr>
      <vt:lpstr>register</vt:lpstr>
      <vt:lpstr>vim register</vt:lpstr>
      <vt:lpstr>vim register : list</vt:lpstr>
      <vt:lpstr>vim register : list (con't)</vt:lpstr>
      <vt:lpstr>register : cmd</vt:lpstr>
      <vt:lpstr>Tip!</vt:lpstr>
      <vt:lpstr>Ch7. 자동화</vt:lpstr>
      <vt:lpstr>key map</vt:lpstr>
      <vt:lpstr>key map : list</vt:lpstr>
      <vt:lpstr>map : example</vt:lpstr>
      <vt:lpstr>autocmd</vt:lpstr>
      <vt:lpstr>vimrc 의 예시 #2</vt:lpstr>
      <vt:lpstr>Recording</vt:lpstr>
      <vt:lpstr>Recording</vt:lpstr>
      <vt:lpstr>Practice</vt:lpstr>
      <vt:lpstr>Practice (con't)</vt:lpstr>
      <vt:lpstr>Practice (con't)</vt:lpstr>
      <vt:lpstr>Practice (con't)</vt:lpstr>
      <vt:lpstr>Practice (con't)</vt:lpstr>
      <vt:lpstr>Practice (con't)</vt:lpstr>
      <vt:lpstr>Practice (con't)</vt:lpstr>
      <vt:lpstr>Practice (con't)</vt:lpstr>
      <vt:lpstr>Practice (fin)</vt:lpstr>
      <vt:lpstr>Practice #2</vt:lpstr>
      <vt:lpstr>Practice #2 (fin)</vt:lpstr>
      <vt:lpstr>Practice #3</vt:lpstr>
      <vt:lpstr>Practice #3 (con't)</vt:lpstr>
      <vt:lpstr>Practice #3 (con't)</vt:lpstr>
      <vt:lpstr>Tip!</vt:lpstr>
      <vt:lpstr>Recording : cmd</vt:lpstr>
      <vt:lpstr>Practice #4</vt:lpstr>
      <vt:lpstr>Ch8.프로그래머에게 유용한 기능</vt:lpstr>
      <vt:lpstr>re-indenting</vt:lpstr>
      <vt:lpstr>re-indenting (con't)</vt:lpstr>
      <vt:lpstr>tab vs whitespace</vt:lpstr>
      <vt:lpstr>tab vs whitespace (con't)</vt:lpstr>
      <vt:lpstr>tab vs whitespace (con't)</vt:lpstr>
      <vt:lpstr>insert-completion</vt:lpstr>
      <vt:lpstr>insert-completion (con't)</vt:lpstr>
      <vt:lpstr>insert-completion (con't)</vt:lpstr>
      <vt:lpstr>insert-completion (con't)</vt:lpstr>
      <vt:lpstr>Ch9. 플러그인</vt:lpstr>
      <vt:lpstr>vim plugin</vt:lpstr>
      <vt:lpstr>유용한 플러그인</vt:lpstr>
      <vt:lpstr>단축키 #1</vt:lpstr>
      <vt:lpstr>단축키 #2</vt:lpstr>
      <vt:lpstr>Practice #4 : 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- editor - vim</dc:title>
  <dc:subject>vim editor</dc:subject>
  <dc:creator/>
  <cp:keywords>linux; vim; vi; 손에 잡히는 vim; unix; 리눅스; 유닉스</cp:keywords>
  <dc:description>vi , vim 에디터</dc:description>
  <cp:lastModifiedBy/>
  <cp:revision>1</cp:revision>
  <dcterms:created xsi:type="dcterms:W3CDTF">2013-09-05T15:31:16Z</dcterms:created>
  <dcterms:modified xsi:type="dcterms:W3CDTF">2014-11-07T05:53:54Z</dcterms:modified>
</cp:coreProperties>
</file>