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37"/>
  </p:notesMasterIdLst>
  <p:handoutMasterIdLst>
    <p:handoutMasterId r:id="rId38"/>
  </p:handoutMasterIdLst>
  <p:sldIdLst>
    <p:sldId id="1162" r:id="rId2"/>
    <p:sldId id="1361" r:id="rId3"/>
    <p:sldId id="1269" r:id="rId4"/>
    <p:sldId id="1360" r:id="rId5"/>
    <p:sldId id="1363" r:id="rId6"/>
    <p:sldId id="1326" r:id="rId7"/>
    <p:sldId id="1362" r:id="rId8"/>
    <p:sldId id="1270" r:id="rId9"/>
    <p:sldId id="1271" r:id="rId10"/>
    <p:sldId id="1272" r:id="rId11"/>
    <p:sldId id="1329" r:id="rId12"/>
    <p:sldId id="1330" r:id="rId13"/>
    <p:sldId id="1331" r:id="rId14"/>
    <p:sldId id="1328" r:id="rId15"/>
    <p:sldId id="1327" r:id="rId16"/>
    <p:sldId id="1332" r:id="rId17"/>
    <p:sldId id="1354" r:id="rId18"/>
    <p:sldId id="1333" r:id="rId19"/>
    <p:sldId id="1334" r:id="rId20"/>
    <p:sldId id="1335" r:id="rId21"/>
    <p:sldId id="1276" r:id="rId22"/>
    <p:sldId id="1336" r:id="rId23"/>
    <p:sldId id="1337" r:id="rId24"/>
    <p:sldId id="1338" r:id="rId25"/>
    <p:sldId id="1339" r:id="rId26"/>
    <p:sldId id="1340" r:id="rId27"/>
    <p:sldId id="1342" r:id="rId28"/>
    <p:sldId id="1341" r:id="rId29"/>
    <p:sldId id="1345" r:id="rId30"/>
    <p:sldId id="1344" r:id="rId31"/>
    <p:sldId id="1353" r:id="rId32"/>
    <p:sldId id="1343" r:id="rId33"/>
    <p:sldId id="1356" r:id="rId34"/>
    <p:sldId id="1358" r:id="rId35"/>
    <p:sldId id="1359" r:id="rId36"/>
  </p:sldIdLst>
  <p:sldSz cx="9144000" cy="6858000" type="screen4x3"/>
  <p:notesSz cx="6669088" cy="9928225"/>
  <p:defaultTextStyle>
    <a:defPPr>
      <a:defRPr lang="ko-KR"/>
    </a:defPPr>
    <a:lvl1pPr algn="l" rtl="0" fontAlgn="base" latinLnBrk="1">
      <a:spcBef>
        <a:spcPct val="20000"/>
      </a:spcBef>
      <a:spcAft>
        <a:spcPct val="20000"/>
      </a:spcAft>
      <a:buClr>
        <a:srgbClr val="FFCC00"/>
      </a:buClr>
      <a:buFont typeface="Wingdings" pitchFamily="2" charset="2"/>
      <a:defRPr kumimoji="1" sz="1600" b="1" kern="1200">
        <a:solidFill>
          <a:srgbClr val="000000"/>
        </a:solidFill>
        <a:latin typeface="Courier New" pitchFamily="49" charset="0"/>
        <a:ea typeface="돋움" pitchFamily="50" charset="-127"/>
        <a:cs typeface="+mn-cs"/>
      </a:defRPr>
    </a:lvl1pPr>
    <a:lvl2pPr marL="457200" algn="l" rtl="0" fontAlgn="base" latinLnBrk="1">
      <a:spcBef>
        <a:spcPct val="20000"/>
      </a:spcBef>
      <a:spcAft>
        <a:spcPct val="20000"/>
      </a:spcAft>
      <a:buClr>
        <a:srgbClr val="FFCC00"/>
      </a:buClr>
      <a:buFont typeface="Wingdings" pitchFamily="2" charset="2"/>
      <a:defRPr kumimoji="1" sz="1600" b="1" kern="1200">
        <a:solidFill>
          <a:srgbClr val="000000"/>
        </a:solidFill>
        <a:latin typeface="Courier New" pitchFamily="49" charset="0"/>
        <a:ea typeface="돋움" pitchFamily="50" charset="-127"/>
        <a:cs typeface="+mn-cs"/>
      </a:defRPr>
    </a:lvl2pPr>
    <a:lvl3pPr marL="914400" algn="l" rtl="0" fontAlgn="base" latinLnBrk="1">
      <a:spcBef>
        <a:spcPct val="20000"/>
      </a:spcBef>
      <a:spcAft>
        <a:spcPct val="20000"/>
      </a:spcAft>
      <a:buClr>
        <a:srgbClr val="FFCC00"/>
      </a:buClr>
      <a:buFont typeface="Wingdings" pitchFamily="2" charset="2"/>
      <a:defRPr kumimoji="1" sz="1600" b="1" kern="1200">
        <a:solidFill>
          <a:srgbClr val="000000"/>
        </a:solidFill>
        <a:latin typeface="Courier New" pitchFamily="49" charset="0"/>
        <a:ea typeface="돋움" pitchFamily="50" charset="-127"/>
        <a:cs typeface="+mn-cs"/>
      </a:defRPr>
    </a:lvl3pPr>
    <a:lvl4pPr marL="1371600" algn="l" rtl="0" fontAlgn="base" latinLnBrk="1">
      <a:spcBef>
        <a:spcPct val="20000"/>
      </a:spcBef>
      <a:spcAft>
        <a:spcPct val="20000"/>
      </a:spcAft>
      <a:buClr>
        <a:srgbClr val="FFCC00"/>
      </a:buClr>
      <a:buFont typeface="Wingdings" pitchFamily="2" charset="2"/>
      <a:defRPr kumimoji="1" sz="1600" b="1" kern="1200">
        <a:solidFill>
          <a:srgbClr val="000000"/>
        </a:solidFill>
        <a:latin typeface="Courier New" pitchFamily="49" charset="0"/>
        <a:ea typeface="돋움" pitchFamily="50" charset="-127"/>
        <a:cs typeface="+mn-cs"/>
      </a:defRPr>
    </a:lvl4pPr>
    <a:lvl5pPr marL="1828800" algn="l" rtl="0" fontAlgn="base" latinLnBrk="1">
      <a:spcBef>
        <a:spcPct val="20000"/>
      </a:spcBef>
      <a:spcAft>
        <a:spcPct val="20000"/>
      </a:spcAft>
      <a:buClr>
        <a:srgbClr val="FFCC00"/>
      </a:buClr>
      <a:buFont typeface="Wingdings" pitchFamily="2" charset="2"/>
      <a:defRPr kumimoji="1" sz="1600" b="1" kern="1200">
        <a:solidFill>
          <a:srgbClr val="000000"/>
        </a:solidFill>
        <a:latin typeface="Courier New" pitchFamily="49" charset="0"/>
        <a:ea typeface="돋움" pitchFamily="50" charset="-127"/>
        <a:cs typeface="+mn-cs"/>
      </a:defRPr>
    </a:lvl5pPr>
    <a:lvl6pPr marL="2286000" algn="l" defTabSz="914400" rtl="0" eaLnBrk="1" latinLnBrk="1" hangingPunct="1">
      <a:defRPr kumimoji="1" sz="1600" b="1" kern="1200">
        <a:solidFill>
          <a:srgbClr val="000000"/>
        </a:solidFill>
        <a:latin typeface="Courier New" pitchFamily="49" charset="0"/>
        <a:ea typeface="돋움" pitchFamily="50" charset="-127"/>
        <a:cs typeface="+mn-cs"/>
      </a:defRPr>
    </a:lvl6pPr>
    <a:lvl7pPr marL="2743200" algn="l" defTabSz="914400" rtl="0" eaLnBrk="1" latinLnBrk="1" hangingPunct="1">
      <a:defRPr kumimoji="1" sz="1600" b="1" kern="1200">
        <a:solidFill>
          <a:srgbClr val="000000"/>
        </a:solidFill>
        <a:latin typeface="Courier New" pitchFamily="49" charset="0"/>
        <a:ea typeface="돋움" pitchFamily="50" charset="-127"/>
        <a:cs typeface="+mn-cs"/>
      </a:defRPr>
    </a:lvl7pPr>
    <a:lvl8pPr marL="3200400" algn="l" defTabSz="914400" rtl="0" eaLnBrk="1" latinLnBrk="1" hangingPunct="1">
      <a:defRPr kumimoji="1" sz="1600" b="1" kern="1200">
        <a:solidFill>
          <a:srgbClr val="000000"/>
        </a:solidFill>
        <a:latin typeface="Courier New" pitchFamily="49" charset="0"/>
        <a:ea typeface="돋움" pitchFamily="50" charset="-127"/>
        <a:cs typeface="+mn-cs"/>
      </a:defRPr>
    </a:lvl8pPr>
    <a:lvl9pPr marL="3657600" algn="l" defTabSz="914400" rtl="0" eaLnBrk="1" latinLnBrk="1" hangingPunct="1">
      <a:defRPr kumimoji="1" sz="1600" b="1" kern="1200">
        <a:solidFill>
          <a:srgbClr val="000000"/>
        </a:solidFill>
        <a:latin typeface="Courier New" pitchFamily="49" charset="0"/>
        <a:ea typeface="돋움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11550F"/>
    <a:srgbClr val="FF9900"/>
    <a:srgbClr val="FFFF99"/>
    <a:srgbClr val="9696E6"/>
    <a:srgbClr val="00FFCC"/>
    <a:srgbClr val="BCD8A0"/>
    <a:srgbClr val="1B1B6B"/>
    <a:srgbClr val="FF7C80"/>
    <a:srgbClr val="769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4700" autoAdjust="0"/>
  </p:normalViewPr>
  <p:slideViewPr>
    <p:cSldViewPr>
      <p:cViewPr varScale="1">
        <p:scale>
          <a:sx n="109" d="100"/>
          <a:sy n="109" d="100"/>
        </p:scale>
        <p:origin x="276" y="78"/>
      </p:cViewPr>
      <p:guideLst>
        <p:guide orient="horz" pos="36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184" y="-96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1" rIns="91441" bIns="4572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100" b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pic>
        <p:nvPicPr>
          <p:cNvPr id="15363" name="Picture 8" descr="p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75" y="9070975"/>
            <a:ext cx="16652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3" name="Rectangle 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0"/>
            <a:ext cx="28908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1" rIns="91441" bIns="4572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100" b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8CBA3161-E5DC-42DC-B5DD-563AE9E7A2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75566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1" rIns="91441" bIns="4572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100" b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1" rIns="91441" bIns="4572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100" b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1" rIns="91441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1" rIns="91441" bIns="45721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100" b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1" rIns="91441" bIns="4572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100" b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9E3A437-9AB4-4A17-BE4E-329CCCB2CA5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8947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1D844-421F-460E-98B7-885663749107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581052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35A72-2B0F-4AED-ACE7-419DE022DBEF}" type="slidenum">
              <a:rPr lang="en-US" altLang="ko-KR">
                <a:latin typeface="굴림" charset="-127"/>
                <a:ea typeface="굴림" charset="-127"/>
              </a:rPr>
              <a:pPr/>
              <a:t>3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581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35A72-2B0F-4AED-ACE7-419DE022DBEF}" type="slidenum">
              <a:rPr lang="en-US" altLang="ko-KR">
                <a:latin typeface="굴림" charset="-127"/>
                <a:ea typeface="굴림" charset="-127"/>
              </a:rPr>
              <a:pPr/>
              <a:t>4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2955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350292-7BA5-4CF3-B230-EFD55B4EB053}" type="slidenum">
              <a:rPr lang="en-US" altLang="ko-KR">
                <a:latin typeface="굴림" charset="-127"/>
                <a:ea typeface="굴림" charset="-127"/>
              </a:rPr>
              <a:pPr/>
              <a:t>8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7840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38FF4A-26C5-4977-9452-787E1C52E787}" type="slidenum">
              <a:rPr lang="en-US" altLang="ko-KR">
                <a:latin typeface="굴림" charset="-127"/>
                <a:ea typeface="굴림" charset="-127"/>
              </a:rPr>
              <a:pPr/>
              <a:t>9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453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6" name="Text Box 7"/>
          <p:cNvSpPr txBox="1">
            <a:spLocks noChangeArrowheads="1"/>
          </p:cNvSpPr>
          <p:nvPr userDrawn="1"/>
        </p:nvSpPr>
        <p:spPr bwMode="auto">
          <a:xfrm>
            <a:off x="0" y="2032000"/>
            <a:ext cx="9144000" cy="1219200"/>
          </a:xfrm>
          <a:prstGeom prst="rect">
            <a:avLst/>
          </a:prstGeom>
          <a:gradFill rotWithShape="1">
            <a:gsLst>
              <a:gs pos="0">
                <a:srgbClr val="CCFFFF">
                  <a:alpha val="30000"/>
                </a:srgbClr>
              </a:gs>
              <a:gs pos="50000">
                <a:srgbClr val="FFFFCC">
                  <a:alpha val="33000"/>
                </a:srgbClr>
              </a:gs>
              <a:gs pos="100000">
                <a:srgbClr val="CCFFFF">
                  <a:alpha val="30000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ko-KR" altLang="ko-KR" sz="4000">
              <a:solidFill>
                <a:srgbClr val="FFCC00"/>
              </a:solidFill>
              <a:latin typeface="Arial" charset="0"/>
              <a:ea typeface="HY헤드라인M" pitchFamily="18" charset="-127"/>
            </a:endParaRPr>
          </a:p>
        </p:txBody>
      </p:sp>
      <p:sp>
        <p:nvSpPr>
          <p:cNvPr id="27" name="Line 9"/>
          <p:cNvSpPr>
            <a:spLocks noChangeShapeType="1"/>
          </p:cNvSpPr>
          <p:nvPr userDrawn="1"/>
        </p:nvSpPr>
        <p:spPr bwMode="auto">
          <a:xfrm>
            <a:off x="0" y="3241675"/>
            <a:ext cx="9144000" cy="0"/>
          </a:xfrm>
          <a:prstGeom prst="line">
            <a:avLst/>
          </a:prstGeom>
          <a:noFill/>
          <a:ln w="28575">
            <a:solidFill>
              <a:schemeClr val="bg1">
                <a:alpha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9" name="Line 10"/>
          <p:cNvSpPr>
            <a:spLocks noChangeShapeType="1"/>
          </p:cNvSpPr>
          <p:nvPr userDrawn="1"/>
        </p:nvSpPr>
        <p:spPr bwMode="auto">
          <a:xfrm>
            <a:off x="0" y="2014538"/>
            <a:ext cx="9144000" cy="0"/>
          </a:xfrm>
          <a:prstGeom prst="line">
            <a:avLst/>
          </a:prstGeom>
          <a:noFill/>
          <a:ln w="28575">
            <a:solidFill>
              <a:schemeClr val="bg1">
                <a:alpha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356891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1230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2426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3162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87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0657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8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3284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62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3766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71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1976"/>
            <a:ext cx="8606190" cy="69381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94" y="988387"/>
            <a:ext cx="8833224" cy="4384829"/>
          </a:xfrm>
        </p:spPr>
        <p:txBody>
          <a:bodyPr/>
          <a:lstStyle>
            <a:lvl1pPr marL="180000" indent="-342900" defTabSz="180000">
              <a:buFont typeface="Wingdings" panose="05000000000000000000" pitchFamily="2" charset="2"/>
              <a:buChar char="v"/>
              <a:defRPr sz="2400"/>
            </a:lvl1pPr>
            <a:lvl2pPr marL="504000" indent="-252000" defTabSz="360000">
              <a:buClr>
                <a:schemeClr val="accent4"/>
              </a:buClr>
              <a:defRPr sz="2000"/>
            </a:lvl2pPr>
            <a:lvl3pPr marL="648000" indent="-216000">
              <a:buClr>
                <a:srgbClr val="00B0F0"/>
              </a:buClr>
              <a:buFont typeface="Wingdings 3" panose="05040102010807070707" pitchFamily="18" charset="2"/>
              <a:buChar char=""/>
              <a:defRPr sz="1800"/>
            </a:lvl3pPr>
            <a:lvl4pPr marL="864000" indent="-216000">
              <a:buClr>
                <a:srgbClr val="7030A0"/>
              </a:buClr>
              <a:buFont typeface="Wingdings 3" panose="05040102010807070707" pitchFamily="18" charset="2"/>
              <a:buChar char=""/>
              <a:defRPr sz="1400"/>
            </a:lvl4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280" y="6041361"/>
            <a:ext cx="1116180" cy="365125"/>
          </a:xfrm>
        </p:spPr>
        <p:txBody>
          <a:bodyPr/>
          <a:lstStyle/>
          <a:p>
            <a:fld id="{70DDF080-5E8C-48AD-84E5-6C08B304C14E}" type="datetimeFigureOut">
              <a:rPr lang="en-US" dirty="0"/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62666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416" y="6041362"/>
            <a:ext cx="512638" cy="365125"/>
          </a:xfrm>
        </p:spPr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오각형 6"/>
          <p:cNvSpPr/>
          <p:nvPr userDrawn="1"/>
        </p:nvSpPr>
        <p:spPr bwMode="auto">
          <a:xfrm>
            <a:off x="71406" y="785794"/>
            <a:ext cx="8858312" cy="71438"/>
          </a:xfrm>
          <a:prstGeom prst="homePlate">
            <a:avLst/>
          </a:prstGeom>
          <a:gradFill flip="none" rotWithShape="1">
            <a:gsLst>
              <a:gs pos="0">
                <a:srgbClr val="DDEBCF">
                  <a:alpha val="50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</a:pPr>
            <a:endParaRPr kumimoji="1" lang="ko-KR" alt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돋움" pitchFamily="50" charset="-127"/>
            </a:endParaRPr>
          </a:p>
        </p:txBody>
      </p:sp>
      <p:sp>
        <p:nvSpPr>
          <p:cNvPr id="8" name="오각형 7"/>
          <p:cNvSpPr/>
          <p:nvPr userDrawn="1"/>
        </p:nvSpPr>
        <p:spPr bwMode="auto">
          <a:xfrm rot="16200000">
            <a:off x="-162894" y="530517"/>
            <a:ext cx="846768" cy="92414"/>
          </a:xfrm>
          <a:prstGeom prst="homePlate">
            <a:avLst/>
          </a:prstGeom>
          <a:gradFill flip="none" rotWithShape="1">
            <a:gsLst>
              <a:gs pos="0">
                <a:srgbClr val="DDEBCF">
                  <a:alpha val="30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</a:pPr>
            <a:endParaRPr kumimoji="1" lang="ko-KR" alt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돋움" pitchFamily="50" charset="-127"/>
            </a:endParaRPr>
          </a:p>
        </p:txBody>
      </p:sp>
      <p:sp>
        <p:nvSpPr>
          <p:cNvPr id="9" name="덧셈 기호 8"/>
          <p:cNvSpPr/>
          <p:nvPr userDrawn="1"/>
        </p:nvSpPr>
        <p:spPr bwMode="auto">
          <a:xfrm>
            <a:off x="119031" y="600074"/>
            <a:ext cx="357190" cy="357190"/>
          </a:xfrm>
          <a:prstGeom prst="mathPlus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</a:pPr>
            <a:endParaRPr kumimoji="1" lang="ko-KR" alt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54039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1976"/>
            <a:ext cx="8606190" cy="69381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94" y="988387"/>
            <a:ext cx="8833224" cy="4384829"/>
          </a:xfrm>
        </p:spPr>
        <p:txBody>
          <a:bodyPr/>
          <a:lstStyle>
            <a:lvl1pPr marL="180000" indent="-342900" defTabSz="180000">
              <a:buFont typeface="Wingdings" panose="05000000000000000000" pitchFamily="2" charset="2"/>
              <a:buChar char="v"/>
              <a:defRPr sz="2400" baseline="0">
                <a:ea typeface="굴림" panose="020B0600000101010101" pitchFamily="50" charset="-127"/>
              </a:defRPr>
            </a:lvl1pPr>
            <a:lvl2pPr marL="504000" indent="-252000" defTabSz="360000">
              <a:buClr>
                <a:schemeClr val="accent4"/>
              </a:buClr>
              <a:defRPr sz="2000" baseline="0">
                <a:ea typeface="굴림" panose="020B0600000101010101" pitchFamily="50" charset="-127"/>
              </a:defRPr>
            </a:lvl2pPr>
            <a:lvl3pPr marL="648000" indent="-216000">
              <a:buClr>
                <a:srgbClr val="0070C0"/>
              </a:buClr>
              <a:buFont typeface="Wingdings 3" panose="05040102010807070707" pitchFamily="18" charset="2"/>
              <a:buChar char=""/>
              <a:defRPr sz="1800" baseline="0">
                <a:ea typeface="굴림" panose="020B0600000101010101" pitchFamily="50" charset="-127"/>
              </a:defRPr>
            </a:lvl3pPr>
            <a:lvl4pPr marL="864000" indent="-216000">
              <a:buClr>
                <a:srgbClr val="7030A0"/>
              </a:buClr>
              <a:buFont typeface="Wingdings 3" panose="05040102010807070707" pitchFamily="18" charset="2"/>
              <a:buChar char=""/>
              <a:defRPr sz="1400" baseline="0">
                <a:ea typeface="굴림" panose="020B0600000101010101" pitchFamily="50" charset="-127"/>
              </a:defRPr>
            </a:lvl4pPr>
            <a:lvl5pPr>
              <a:defRPr baseline="0">
                <a:ea typeface="굴림" panose="020B0600000101010101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280" y="6041361"/>
            <a:ext cx="1116180" cy="365125"/>
          </a:xfrm>
        </p:spPr>
        <p:txBody>
          <a:bodyPr/>
          <a:lstStyle/>
          <a:p>
            <a:fld id="{70DDF080-5E8C-48AD-84E5-6C08B304C14E}" type="datetimeFigureOut">
              <a:rPr lang="en-US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626665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416" y="6041362"/>
            <a:ext cx="512638" cy="365125"/>
          </a:xfrm>
        </p:spPr>
        <p:txBody>
          <a:bodyPr/>
          <a:lstStyle/>
          <a:p>
            <a:fld id="{47333891-D5E7-4C7B-BF1D-E855E53CB5A8}" type="slidenum">
              <a:rPr lang="en-US"/>
              <a:t>‹#›</a:t>
            </a:fld>
            <a:endParaRPr lang="en-US"/>
          </a:p>
        </p:txBody>
      </p:sp>
      <p:sp>
        <p:nvSpPr>
          <p:cNvPr id="7" name="오각형 6"/>
          <p:cNvSpPr/>
          <p:nvPr userDrawn="1"/>
        </p:nvSpPr>
        <p:spPr bwMode="auto">
          <a:xfrm>
            <a:off x="71406" y="785794"/>
            <a:ext cx="8858312" cy="71438"/>
          </a:xfrm>
          <a:prstGeom prst="homePlate">
            <a:avLst/>
          </a:prstGeom>
          <a:gradFill flip="none" rotWithShape="1">
            <a:gsLst>
              <a:gs pos="0">
                <a:srgbClr val="FFFF99"/>
              </a:gs>
              <a:gs pos="50000">
                <a:srgbClr val="FFFF00"/>
              </a:gs>
              <a:gs pos="100000">
                <a:schemeClr val="accent4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</a:pPr>
            <a:endParaRPr kumimoji="1" lang="ko-KR" alt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돋움" pitchFamily="50" charset="-127"/>
            </a:endParaRPr>
          </a:p>
        </p:txBody>
      </p:sp>
      <p:sp>
        <p:nvSpPr>
          <p:cNvPr id="8" name="오각형 7"/>
          <p:cNvSpPr/>
          <p:nvPr userDrawn="1"/>
        </p:nvSpPr>
        <p:spPr bwMode="auto">
          <a:xfrm rot="16200000">
            <a:off x="-162894" y="530517"/>
            <a:ext cx="846768" cy="92414"/>
          </a:xfrm>
          <a:prstGeom prst="homePlate">
            <a:avLst/>
          </a:prstGeom>
          <a:gradFill flip="none" rotWithShape="1">
            <a:gsLst>
              <a:gs pos="0">
                <a:srgbClr val="FFFF99"/>
              </a:gs>
              <a:gs pos="50000">
                <a:srgbClr val="FFFF00"/>
              </a:gs>
              <a:gs pos="100000">
                <a:srgbClr val="C00000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</a:pPr>
            <a:endParaRPr kumimoji="1" lang="ko-KR" alt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돋움" pitchFamily="50" charset="-127"/>
            </a:endParaRPr>
          </a:p>
        </p:txBody>
      </p:sp>
      <p:sp>
        <p:nvSpPr>
          <p:cNvPr id="9" name="덧셈 기호 8"/>
          <p:cNvSpPr/>
          <p:nvPr userDrawn="1"/>
        </p:nvSpPr>
        <p:spPr bwMode="auto">
          <a:xfrm>
            <a:off x="119031" y="600074"/>
            <a:ext cx="357190" cy="357190"/>
          </a:xfrm>
          <a:prstGeom prst="mathPlus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</a:pPr>
            <a:endParaRPr kumimoji="1" lang="ko-KR" alt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422394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280" y="6041361"/>
            <a:ext cx="1116180" cy="365125"/>
          </a:xfrm>
        </p:spPr>
        <p:txBody>
          <a:bodyPr/>
          <a:lstStyle/>
          <a:p>
            <a:fld id="{70DDF080-5E8C-48AD-84E5-6C08B304C14E}" type="datetimeFigureOut">
              <a:rPr lang="en-US" dirty="0"/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62666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416" y="6041362"/>
            <a:ext cx="512638" cy="365125"/>
          </a:xfrm>
        </p:spPr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0031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6836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548680"/>
            <a:ext cx="6347715" cy="1826581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278092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오각형 6"/>
          <p:cNvSpPr/>
          <p:nvPr userDrawn="1"/>
        </p:nvSpPr>
        <p:spPr>
          <a:xfrm>
            <a:off x="323529" y="2492895"/>
            <a:ext cx="8280920" cy="207972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갈매기형 수장 7"/>
          <p:cNvSpPr/>
          <p:nvPr userDrawn="1"/>
        </p:nvSpPr>
        <p:spPr>
          <a:xfrm>
            <a:off x="8599326" y="2492896"/>
            <a:ext cx="221145" cy="2079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4956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32713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389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6727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8" name="Text Box 25"/>
          <p:cNvSpPr txBox="1">
            <a:spLocks noChangeArrowheads="1"/>
          </p:cNvSpPr>
          <p:nvPr userDrawn="1"/>
        </p:nvSpPr>
        <p:spPr bwMode="auto">
          <a:xfrm>
            <a:off x="5076825" y="6669088"/>
            <a:ext cx="403225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ko-KR" sz="800">
                <a:solidFill>
                  <a:srgbClr val="CCECFF"/>
                </a:solidFill>
                <a:latin typeface="돋움" pitchFamily="50" charset="-127"/>
              </a:rPr>
              <a:t>Copyright by SunYoung Kim &lt;sunyzero (at)  gmail (dot) com&gt;</a:t>
            </a:r>
          </a:p>
        </p:txBody>
      </p:sp>
    </p:spTree>
    <p:extLst>
      <p:ext uri="{BB962C8B-B14F-4D97-AF65-F5344CB8AC3E}">
        <p14:creationId xmlns:p14="http://schemas.microsoft.com/office/powerpoint/2010/main" val="360195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3" r:id="rId3"/>
    <p:sldLayoutId id="2147483690" r:id="rId4"/>
    <p:sldLayoutId id="2147483676" r:id="rId5"/>
    <p:sldLayoutId id="2147483692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230931"/>
            <a:ext cx="91440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4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vim editor (1/4)</a:t>
            </a:r>
            <a:endParaRPr lang="en-US" altLang="ko-KR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6084168" y="5661248"/>
            <a:ext cx="2809007" cy="791940"/>
          </a:xfrm>
          <a:prstGeom prst="rect">
            <a:avLst/>
          </a:prstGeom>
          <a:solidFill>
            <a:schemeClr val="tx1">
              <a:alpha val="4196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62000" rIns="90000" anchor="ctr"/>
          <a:lstStyle/>
          <a:p>
            <a:pPr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ko-KR" altLang="en-US" sz="1200" dirty="0" smtClean="0">
                <a:solidFill>
                  <a:srgbClr val="000066"/>
                </a:solidFill>
                <a:latin typeface="돋움" pitchFamily="50" charset="-127"/>
              </a:rPr>
              <a:t>김선영</a:t>
            </a:r>
            <a:endParaRPr lang="ko-KR" altLang="en-US" sz="1200" dirty="0">
              <a:solidFill>
                <a:srgbClr val="000066"/>
              </a:solidFill>
              <a:latin typeface="돋움" pitchFamily="50" charset="-127"/>
            </a:endParaRPr>
          </a:p>
          <a:p>
            <a:pPr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ko-KR" sz="1200" dirty="0" err="1" smtClean="0">
                <a:solidFill>
                  <a:srgbClr val="000066"/>
                </a:solidFill>
                <a:latin typeface="돋움" pitchFamily="50" charset="-127"/>
              </a:rPr>
              <a:t>sunyzero@gmail</a:t>
            </a:r>
            <a:r>
              <a:rPr lang="en-US" altLang="ko-KR" sz="1200" dirty="0" smtClean="0">
                <a:solidFill>
                  <a:srgbClr val="000066"/>
                </a:solidFill>
                <a:latin typeface="돋움" pitchFamily="50" charset="-127"/>
              </a:rPr>
              <a:t>(dot)com</a:t>
            </a:r>
            <a:endParaRPr lang="en-US" altLang="ko-KR" sz="1200" dirty="0">
              <a:solidFill>
                <a:srgbClr val="000066"/>
              </a:solidFill>
              <a:latin typeface="돋움" pitchFamily="50" charset="-127"/>
            </a:endParaRPr>
          </a:p>
          <a:p>
            <a:pPr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ko-KR" altLang="en-US" sz="1200" dirty="0" err="1" smtClean="0">
                <a:solidFill>
                  <a:srgbClr val="000066"/>
                </a:solidFill>
                <a:latin typeface="돋움" pitchFamily="50" charset="-127"/>
              </a:rPr>
              <a:t>버</a:t>
            </a:r>
            <a:r>
              <a:rPr lang="ko-KR" altLang="en-US" sz="1200" dirty="0" smtClean="0">
                <a:solidFill>
                  <a:srgbClr val="000066"/>
                </a:solidFill>
                <a:latin typeface="돋움" pitchFamily="50" charset="-127"/>
              </a:rPr>
              <a:t>   </a:t>
            </a:r>
            <a:r>
              <a:rPr lang="ko-KR" altLang="en-US" sz="1200" dirty="0">
                <a:solidFill>
                  <a:srgbClr val="000066"/>
                </a:solidFill>
                <a:latin typeface="돋움" pitchFamily="50" charset="-127"/>
              </a:rPr>
              <a:t>전</a:t>
            </a:r>
            <a:r>
              <a:rPr lang="en-US" altLang="ko-KR" sz="1200">
                <a:solidFill>
                  <a:srgbClr val="000066"/>
                </a:solidFill>
                <a:latin typeface="돋움" pitchFamily="50" charset="-127"/>
              </a:rPr>
              <a:t>: </a:t>
            </a:r>
            <a:r>
              <a:rPr lang="en-US" altLang="ko-KR" sz="1200" smtClean="0">
                <a:solidFill>
                  <a:srgbClr val="000066"/>
                </a:solidFill>
                <a:latin typeface="돋움" pitchFamily="50" charset="-127"/>
              </a:rPr>
              <a:t>2014-10</a:t>
            </a:r>
            <a:endParaRPr lang="en-US" altLang="ko-KR" sz="1200" dirty="0">
              <a:solidFill>
                <a:srgbClr val="000066"/>
              </a:solidFill>
              <a:latin typeface="돋움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19312"/>
            <a:ext cx="3343223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인사이트 출판사 </a:t>
            </a:r>
            <a:r>
              <a:rPr lang="en-US" altLang="ko-KR" sz="1200" b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http://blog.insightbook.co.kr </a:t>
            </a:r>
            <a:endParaRPr lang="en-US" altLang="ko-KR" sz="1200" b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r>
              <a:rPr lang="ko-KR" altLang="en-US" sz="1200" b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가메출판사     </a:t>
            </a:r>
            <a:r>
              <a:rPr lang="en-US" altLang="ko-KR" sz="1200" b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http://www.kame.co.kr</a:t>
            </a:r>
            <a:endParaRPr lang="en-US" altLang="ko-KR" sz="12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r>
              <a:rPr lang="ko-KR" altLang="en-US" sz="1200" b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저자홈페이지</a:t>
            </a:r>
            <a:r>
              <a:rPr lang="en-US" altLang="ko-KR" sz="1200" b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http://sunyzero.tistory.com</a:t>
            </a:r>
            <a:endParaRPr lang="ko-KR" altLang="en-US" sz="12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5036807" cy="3989411"/>
          </a:xfrm>
          <a:prstGeom prst="rect">
            <a:avLst/>
          </a:prstGeom>
        </p:spPr>
      </p:pic>
      <p:sp>
        <p:nvSpPr>
          <p:cNvPr id="163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modes (con't)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모드 전환</a:t>
            </a:r>
          </a:p>
        </p:txBody>
      </p:sp>
    </p:spTree>
    <p:extLst>
      <p:ext uri="{BB962C8B-B14F-4D97-AF65-F5344CB8AC3E}">
        <p14:creationId xmlns:p14="http://schemas.microsoft.com/office/powerpoint/2010/main" val="3936587009"/>
      </p:ext>
    </p:extLst>
  </p:cSld>
  <p:clrMapOvr>
    <a:masterClrMapping/>
  </p:clrMapOvr>
  <p:transition spd="med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modes : key</a:t>
            </a:r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139605"/>
              </p:ext>
            </p:extLst>
          </p:nvPr>
        </p:nvGraphicFramePr>
        <p:xfrm>
          <a:off x="467544" y="980728"/>
          <a:ext cx="8064896" cy="343830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864096"/>
                <a:gridCol w="7200800"/>
              </a:tblGrid>
              <a:tr h="324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명령어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88412" marR="88412" marT="44206" marB="4420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설명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88412" marR="88412" marT="44206" marB="44206" anchor="ctr"/>
                </a:tc>
              </a:tr>
              <a:tr h="324177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a, A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88412" marR="88412" marT="44206" marB="44206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a(append)</a:t>
                      </a:r>
                      <a:r>
                        <a:rPr lang="ko-KR" alt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는 현재 커서 위치에서 한 칸 뒤로 이동한 후 입력 모드로 </a:t>
                      </a:r>
                      <a:r>
                        <a:rPr lang="ko-KR" altLang="en-US" sz="1400" b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전환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88412" marR="88412" marT="44206" marB="44206" anchor="ctr"/>
                </a:tc>
              </a:tr>
              <a:tr h="324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ko-KR" alt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는 현재 행의 끝으로 이동한 후</a:t>
                      </a:r>
                      <a:r>
                        <a:rPr lang="en-US" altLang="ko-KR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ko-KR" alt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입력 모드로 전환됩니다</a:t>
                      </a:r>
                      <a:r>
                        <a:rPr lang="en-US" altLang="ko-KR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88412" marR="88412" marT="44206" marB="44206" anchor="ctr"/>
                </a:tc>
              </a:tr>
              <a:tr h="324177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i, I</a:t>
                      </a:r>
                      <a:endParaRPr lang="en-US" sz="14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88412" marR="88412" marT="44206" marB="44206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i(insert)</a:t>
                      </a:r>
                      <a:r>
                        <a:rPr lang="ko-KR" alt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는 현재 커서 위치에서 입력 모드로 전환됩니다</a:t>
                      </a:r>
                      <a:r>
                        <a:rPr lang="en-US" altLang="ko-KR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88412" marR="88412" marT="44206" marB="44206" anchor="ctr"/>
                </a:tc>
              </a:tr>
              <a:tr h="324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ko-KR" alt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는 현재 행의 맨 앞으로 이동 후</a:t>
                      </a:r>
                      <a:r>
                        <a:rPr lang="en-US" altLang="ko-KR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ko-KR" alt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입력 모드로 전환됩니다</a:t>
                      </a:r>
                      <a:r>
                        <a:rPr lang="en-US" altLang="ko-KR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88412" marR="88412" marT="44206" marB="44206" anchor="ctr"/>
                </a:tc>
              </a:tr>
              <a:tr h="324177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O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88412" marR="88412" marT="44206" marB="44206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o(open line)</a:t>
                      </a:r>
                      <a:r>
                        <a:rPr lang="ko-KR" alt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는 현재 행 아래에 새로운 행을 하나 만든 후 입력 모드로 </a:t>
                      </a:r>
                      <a:r>
                        <a:rPr lang="ko-KR" altLang="en-US" sz="1400" b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전환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88412" marR="88412" marT="44206" marB="44206" anchor="ctr"/>
                </a:tc>
              </a:tr>
              <a:tr h="324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ko-KR" alt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는 현재 행 위에 새로운 행을 하나 만든 후 입력 모드로 전환됩니다</a:t>
                      </a:r>
                      <a:r>
                        <a:rPr lang="en-US" altLang="ko-KR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88412" marR="88412" marT="44206" marB="44206" anchor="ctr"/>
                </a:tc>
              </a:tr>
              <a:tr h="3241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88412" marR="88412" marT="44206" marB="44206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수정</a:t>
                      </a:r>
                      <a:r>
                        <a:rPr lang="en-US" altLang="ko-KR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(replace) </a:t>
                      </a:r>
                      <a:r>
                        <a:rPr lang="ko-KR" alt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모드로 작동하므로 모든 글자는 덧쓰여집니다</a:t>
                      </a:r>
                      <a:r>
                        <a:rPr lang="en-US" altLang="ko-KR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88412" marR="88412" marT="44206" marB="44206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4653136"/>
            <a:ext cx="5828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rgbClr val="00B0F0"/>
                </a:solidFill>
              </a:rPr>
              <a:t>* </a:t>
            </a:r>
            <a:r>
              <a:rPr lang="ko-KR" altLang="en-US" smtClean="0">
                <a:solidFill>
                  <a:srgbClr val="00B0F0"/>
                </a:solidFill>
              </a:rPr>
              <a:t>처음엔 가장 많이 사용하는 </a:t>
            </a:r>
            <a:r>
              <a:rPr lang="en-US" altLang="ko-KR" smtClean="0">
                <a:solidFill>
                  <a:srgbClr val="FF0000"/>
                </a:solidFill>
              </a:rPr>
              <a:t>i</a:t>
            </a:r>
            <a:r>
              <a:rPr lang="ko-KR" altLang="en-US" smtClean="0">
                <a:solidFill>
                  <a:srgbClr val="FF0000"/>
                </a:solidFill>
              </a:rPr>
              <a:t>와 </a:t>
            </a:r>
            <a:r>
              <a:rPr lang="en-US" altLang="ko-KR" smtClean="0">
                <a:solidFill>
                  <a:srgbClr val="FF0000"/>
                </a:solidFill>
              </a:rPr>
              <a:t>o </a:t>
            </a:r>
            <a:r>
              <a:rPr lang="ko-KR" altLang="en-US" smtClean="0">
                <a:solidFill>
                  <a:srgbClr val="00B0F0"/>
                </a:solidFill>
              </a:rPr>
              <a:t>키를 주로 외워두자</a:t>
            </a:r>
            <a:r>
              <a:rPr lang="en-US" altLang="ko-KR" smtClean="0">
                <a:solidFill>
                  <a:srgbClr val="00B0F0"/>
                </a:solidFill>
              </a:rPr>
              <a:t>.</a:t>
            </a:r>
            <a:endParaRPr lang="ko-KR" alt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47303"/>
      </p:ext>
    </p:extLst>
  </p:cSld>
  <p:clrMapOvr>
    <a:masterClrMapping/>
  </p:clrMapOvr>
  <p:transition spd="med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modes : insert : a / A , i / I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대소문자에 따라 차이가 있다</a:t>
            </a:r>
            <a:r>
              <a:rPr lang="en-US" altLang="ko-KR" smtClean="0"/>
              <a:t>.</a:t>
            </a:r>
            <a:endParaRPr lang="ko-KR" altLang="en-US"/>
          </a:p>
        </p:txBody>
      </p:sp>
      <p:pic>
        <p:nvPicPr>
          <p:cNvPr id="2049" name="_x118192472" descr="EMB000014e87c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93511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122050"/>
      </p:ext>
    </p:extLst>
  </p:cSld>
  <p:clrMapOvr>
    <a:masterClrMapping/>
  </p:clrMapOvr>
  <p:transition spd="med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modes : commandline : exit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강제 종료 명령 </a:t>
            </a:r>
            <a:r>
              <a:rPr lang="en-US" altLang="ko-KR" smtClean="0"/>
              <a:t>: </a:t>
            </a:r>
            <a:r>
              <a:rPr lang="en-US" altLang="ko-KR" smtClean="0">
                <a:solidFill>
                  <a:srgbClr val="FF0000"/>
                </a:solidFill>
              </a:rPr>
              <a:t>!</a:t>
            </a:r>
            <a:r>
              <a:rPr lang="en-US" altLang="ko-KR" smtClean="0"/>
              <a:t> </a:t>
            </a:r>
            <a:r>
              <a:rPr lang="ko-KR" altLang="en-US" smtClean="0"/>
              <a:t>를 뒤에 더한다</a:t>
            </a:r>
            <a:r>
              <a:rPr lang="en-US" altLang="ko-KR" smtClean="0"/>
              <a:t>.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52" y="1420892"/>
            <a:ext cx="7153275" cy="24384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30821"/>
            <a:ext cx="7814102" cy="104188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원형 화살표 5"/>
          <p:cNvSpPr/>
          <p:nvPr/>
        </p:nvSpPr>
        <p:spPr bwMode="auto">
          <a:xfrm rot="5400000" flipH="1">
            <a:off x="167904" y="2277470"/>
            <a:ext cx="2000288" cy="2143108"/>
          </a:xfrm>
          <a:prstGeom prst="circularArrow">
            <a:avLst>
              <a:gd name="adj1" fmla="val 14768"/>
              <a:gd name="adj2" fmla="val 1529441"/>
              <a:gd name="adj3" fmla="val 8089463"/>
              <a:gd name="adj4" fmla="val 21568514"/>
              <a:gd name="adj5" fmla="val 18458"/>
            </a:avLst>
          </a:prstGeom>
          <a:solidFill>
            <a:srgbClr val="FF6600">
              <a:alpha val="30000"/>
            </a:srgbClr>
          </a:solidFill>
          <a:ln w="15875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</a:pPr>
            <a:endParaRPr kumimoji="1" lang="ko-KR" alt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돋움" pitchFamily="50" charset="-127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4067944" y="4746084"/>
            <a:ext cx="1944216" cy="411108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95553"/>
      </p:ext>
    </p:extLst>
  </p:cSld>
  <p:clrMapOvr>
    <a:masterClrMapping/>
  </p:clrMapOvr>
  <p:transition spd="med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modes (con't)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70C0"/>
                </a:solidFill>
              </a:rPr>
              <a:t>normal mode</a:t>
            </a:r>
            <a:r>
              <a:rPr lang="ko-KR" altLang="en-US" smtClean="0">
                <a:solidFill>
                  <a:srgbClr val="0070C0"/>
                </a:solidFill>
              </a:rPr>
              <a:t>가 필요한 이유 </a:t>
            </a:r>
            <a:endParaRPr lang="en-US" altLang="ko-KR" smtClean="0">
              <a:solidFill>
                <a:srgbClr val="0070C0"/>
              </a:solidFill>
            </a:endParaRPr>
          </a:p>
          <a:p>
            <a:pPr lvl="1"/>
            <a:r>
              <a:rPr lang="en-US" altLang="ko-KR" smtClean="0"/>
              <a:t>= Text-based</a:t>
            </a:r>
            <a:r>
              <a:rPr lang="ko-KR" altLang="en-US" smtClean="0"/>
              <a:t>에서는 </a:t>
            </a:r>
            <a:r>
              <a:rPr lang="en-US" altLang="ko-KR" smtClean="0"/>
              <a:t>GUI menu</a:t>
            </a:r>
            <a:r>
              <a:rPr lang="ko-KR" altLang="en-US" smtClean="0"/>
              <a:t>가 없으므로 </a:t>
            </a:r>
            <a:r>
              <a:rPr lang="en-US" altLang="ko-KR" smtClean="0">
                <a:solidFill>
                  <a:srgbClr val="FF0000"/>
                </a:solidFill>
              </a:rPr>
              <a:t>short-cut</a:t>
            </a:r>
            <a:r>
              <a:rPr lang="ko-KR" altLang="en-US" smtClean="0"/>
              <a:t>으로 구현해야</a:t>
            </a:r>
            <a:r>
              <a:rPr lang="en-US" altLang="ko-KR" smtClean="0"/>
              <a:t>..</a:t>
            </a:r>
            <a:endParaRPr lang="ko-KR" altLang="en-US" smtClean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916832"/>
            <a:ext cx="7680853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11396"/>
      </p:ext>
    </p:extLst>
  </p:cSld>
  <p:clrMapOvr>
    <a:masterClrMapping/>
  </p:clrMapOvr>
  <p:transition spd="med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Practice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아래 박스 내용을 </a:t>
            </a:r>
            <a:r>
              <a:rPr lang="en-US" altLang="ko-KR" smtClean="0"/>
              <a:t>clientlist.txt </a:t>
            </a:r>
            <a:r>
              <a:rPr lang="ko-KR" altLang="en-US" smtClean="0"/>
              <a:t>로 저장한다</a:t>
            </a:r>
            <a:r>
              <a:rPr lang="en-US" altLang="ko-KR" smtClean="0"/>
              <a:t>.</a:t>
            </a:r>
            <a:endParaRPr lang="ko-KR" altLang="en-US"/>
          </a:p>
        </p:txBody>
      </p:sp>
      <p:sp>
        <p:nvSpPr>
          <p:cNvPr id="6" name="대각선 방향의 모서리가 둥근 사각형 5"/>
          <p:cNvSpPr/>
          <p:nvPr/>
        </p:nvSpPr>
        <p:spPr bwMode="auto">
          <a:xfrm>
            <a:off x="467544" y="1484784"/>
            <a:ext cx="8346450" cy="2016224"/>
          </a:xfrm>
          <a:prstGeom prst="round2DiagRect">
            <a:avLst>
              <a:gd name="adj1" fmla="val 5977"/>
              <a:gd name="adj2" fmla="val 0"/>
            </a:avLst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ko-KR" sz="1400">
                <a:solidFill>
                  <a:schemeClr val="tx1"/>
                </a:solidFill>
              </a:rPr>
              <a:t>1304, Yona Yahav, M, 42, MP1</a:t>
            </a:r>
          </a:p>
          <a:p>
            <a:r>
              <a:rPr lang="en-US" altLang="ko-KR" sz="1400">
                <a:solidFill>
                  <a:schemeClr val="tx1"/>
                </a:solidFill>
              </a:rPr>
              <a:t>1294, Kebin Robinson, M, 41, CP1</a:t>
            </a:r>
          </a:p>
          <a:p>
            <a:r>
              <a:rPr lang="en-US" altLang="ko-KR" sz="1400">
                <a:solidFill>
                  <a:schemeClr val="tx1"/>
                </a:solidFill>
              </a:rPr>
              <a:t>1601, Steven Choi, M, 34, CP3</a:t>
            </a:r>
          </a:p>
          <a:p>
            <a:r>
              <a:rPr lang="en-US" altLang="ko-KR" sz="1400">
                <a:solidFill>
                  <a:schemeClr val="tx1"/>
                </a:solidFill>
              </a:rPr>
              <a:t>1314, TW Yoon, F, 46, CP1</a:t>
            </a:r>
          </a:p>
          <a:p>
            <a:r>
              <a:rPr lang="en-US" altLang="ko-KR" sz="1400">
                <a:solidFill>
                  <a:schemeClr val="tx1"/>
                </a:solidFill>
              </a:rPr>
              <a:t>1315, Rina Suzuki, F, 36, MP1</a:t>
            </a:r>
          </a:p>
          <a:p>
            <a:r>
              <a:rPr lang="en-US" altLang="ko-KR" sz="1400">
                <a:solidFill>
                  <a:schemeClr val="tx1"/>
                </a:solidFill>
              </a:rPr>
              <a:t>1600, Robert Kim, M, 32, CP3</a:t>
            </a:r>
          </a:p>
          <a:p>
            <a:r>
              <a:rPr lang="en-US" altLang="ko-KR" sz="1400">
                <a:solidFill>
                  <a:schemeClr val="tx1"/>
                </a:solidFill>
              </a:rPr>
              <a:t>1297, Rarry Robinson, M, 38, </a:t>
            </a:r>
            <a:r>
              <a:rPr lang="en-US" altLang="ko-KR" sz="1400" smtClean="0">
                <a:solidFill>
                  <a:schemeClr val="tx1"/>
                </a:solidFill>
              </a:rPr>
              <a:t>CP2</a:t>
            </a:r>
            <a:endParaRPr lang="en-US" altLang="ko-KR" sz="1400">
              <a:solidFill>
                <a:schemeClr val="tx1"/>
              </a:solidFill>
            </a:endParaRPr>
          </a:p>
        </p:txBody>
      </p:sp>
      <p:sp>
        <p:nvSpPr>
          <p:cNvPr id="7" name="대각선 방향의 모서리가 둥근 사각형 6"/>
          <p:cNvSpPr/>
          <p:nvPr/>
        </p:nvSpPr>
        <p:spPr bwMode="auto">
          <a:xfrm>
            <a:off x="323528" y="3501008"/>
            <a:ext cx="8501122" cy="2016224"/>
          </a:xfrm>
          <a:prstGeom prst="round2DiagRect">
            <a:avLst>
              <a:gd name="adj1" fmla="val 5977"/>
              <a:gd name="adj2" fmla="val 0"/>
            </a:avLst>
          </a:prstGeom>
          <a:ln w="28575"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ko-KR"/>
              <a:t>1. </a:t>
            </a:r>
            <a:r>
              <a:rPr lang="en-US" altLang="ko-KR" smtClean="0"/>
              <a:t>vim</a:t>
            </a:r>
            <a:r>
              <a:rPr lang="ko-KR" altLang="en-US" smtClean="0"/>
              <a:t> </a:t>
            </a:r>
            <a:r>
              <a:rPr lang="en-US" altLang="ko-KR" smtClean="0"/>
              <a:t>clientlist.txt</a:t>
            </a:r>
            <a:endParaRPr lang="en-US" altLang="ko-KR"/>
          </a:p>
          <a:p>
            <a:r>
              <a:rPr lang="en-US" altLang="ko-KR"/>
              <a:t>2. </a:t>
            </a:r>
            <a:r>
              <a:rPr lang="en-US" altLang="ko-KR" smtClean="0">
                <a:solidFill>
                  <a:srgbClr val="FF0000"/>
                </a:solidFill>
              </a:rPr>
              <a:t>i</a:t>
            </a:r>
            <a:r>
              <a:rPr lang="en-US" altLang="ko-KR" smtClean="0"/>
              <a:t> </a:t>
            </a:r>
            <a:r>
              <a:rPr lang="ko-KR" altLang="en-US" smtClean="0"/>
              <a:t>를 </a:t>
            </a:r>
            <a:r>
              <a:rPr lang="ko-KR" altLang="en-US"/>
              <a:t>눌러 입력 모드로 전환한다</a:t>
            </a:r>
            <a:r>
              <a:rPr lang="en-US" altLang="ko-KR"/>
              <a:t>.</a:t>
            </a:r>
          </a:p>
          <a:p>
            <a:r>
              <a:rPr lang="en-US" altLang="ko-KR"/>
              <a:t>3. </a:t>
            </a:r>
            <a:r>
              <a:rPr lang="ko-KR" altLang="en-US" smtClean="0"/>
              <a:t>위 코드의 </a:t>
            </a:r>
            <a:r>
              <a:rPr lang="ko-KR" altLang="en-US"/>
              <a:t>내용을 입력한다</a:t>
            </a:r>
            <a:r>
              <a:rPr lang="en-US" altLang="ko-KR"/>
              <a:t>.</a:t>
            </a:r>
          </a:p>
          <a:p>
            <a:r>
              <a:rPr lang="en-US" altLang="ko-KR"/>
              <a:t>4. </a:t>
            </a:r>
            <a:r>
              <a:rPr lang="en-US" altLang="ko-KR">
                <a:solidFill>
                  <a:srgbClr val="FF0000"/>
                </a:solidFill>
              </a:rPr>
              <a:t>&lt;ESC&gt;</a:t>
            </a:r>
            <a:r>
              <a:rPr lang="ko-KR" altLang="en-US"/>
              <a:t>를 눌러 입력 모드를 </a:t>
            </a:r>
            <a:r>
              <a:rPr lang="ko-KR" altLang="en-US" smtClean="0"/>
              <a:t>종료하여</a:t>
            </a:r>
            <a:r>
              <a:rPr lang="en-US" altLang="ko-KR" smtClean="0"/>
              <a:t>,</a:t>
            </a:r>
            <a:r>
              <a:rPr lang="ko-KR" altLang="en-US" smtClean="0"/>
              <a:t> </a:t>
            </a:r>
            <a:r>
              <a:rPr lang="ko-KR" altLang="en-US"/>
              <a:t>일반 모드로 전환한다</a:t>
            </a:r>
            <a:r>
              <a:rPr lang="en-US" altLang="ko-KR"/>
              <a:t>.</a:t>
            </a:r>
          </a:p>
          <a:p>
            <a:r>
              <a:rPr lang="en-US" altLang="ko-KR"/>
              <a:t>5. </a:t>
            </a:r>
            <a:r>
              <a:rPr lang="en-US" altLang="ko-KR">
                <a:solidFill>
                  <a:srgbClr val="FF0000"/>
                </a:solidFill>
              </a:rPr>
              <a:t>:w</a:t>
            </a:r>
            <a:r>
              <a:rPr lang="en-US" altLang="ko-KR"/>
              <a:t> </a:t>
            </a:r>
            <a:r>
              <a:rPr lang="ko-KR" altLang="en-US"/>
              <a:t>명령으로 파일을 저장한다</a:t>
            </a:r>
            <a:r>
              <a:rPr lang="en-US" altLang="ko-KR"/>
              <a:t>.</a:t>
            </a:r>
          </a:p>
          <a:p>
            <a:r>
              <a:rPr lang="en-US" altLang="ko-KR"/>
              <a:t>6. </a:t>
            </a:r>
            <a:r>
              <a:rPr lang="en-US" altLang="ko-KR">
                <a:solidFill>
                  <a:srgbClr val="FF0000"/>
                </a:solidFill>
              </a:rPr>
              <a:t>:</a:t>
            </a:r>
            <a:r>
              <a:rPr lang="en-US" altLang="ko-KR" smtClean="0">
                <a:solidFill>
                  <a:srgbClr val="FF0000"/>
                </a:solidFill>
              </a:rPr>
              <a:t>q </a:t>
            </a:r>
            <a:r>
              <a:rPr lang="ko-KR" altLang="en-US" smtClean="0"/>
              <a:t>로 </a:t>
            </a:r>
            <a:r>
              <a:rPr lang="en-US" altLang="ko-KR"/>
              <a:t>vim</a:t>
            </a:r>
            <a:r>
              <a:rPr lang="ko-KR" altLang="en-US"/>
              <a:t>을 종료한다</a:t>
            </a:r>
            <a:r>
              <a:rPr lang="en-US" altLang="ko-KR" smtClean="0"/>
              <a:t>.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27970731"/>
      </p:ext>
    </p:extLst>
  </p:cSld>
  <p:clrMapOvr>
    <a:masterClrMapping/>
  </p:clrMapOvr>
  <p:transition spd="med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cursor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/>
              <a:t>화살표키 대신에 </a:t>
            </a:r>
            <a:r>
              <a:rPr lang="en-US" altLang="ko-KR" smtClean="0">
                <a:solidFill>
                  <a:srgbClr val="0070C0"/>
                </a:solidFill>
              </a:rPr>
              <a:t>h,j,k,l</a:t>
            </a:r>
            <a:r>
              <a:rPr lang="ko-KR" altLang="en-US" smtClean="0"/>
              <a:t>을 사용해본다</a:t>
            </a:r>
            <a:r>
              <a:rPr lang="en-US" altLang="ko-KR" smtClean="0"/>
              <a:t>.</a:t>
            </a:r>
          </a:p>
          <a:p>
            <a:endParaRPr lang="en-US" altLang="ko-KR"/>
          </a:p>
          <a:p>
            <a:endParaRPr lang="en-US" altLang="ko-KR" smtClean="0"/>
          </a:p>
          <a:p>
            <a:endParaRPr lang="en-US" altLang="ko-KR"/>
          </a:p>
          <a:p>
            <a:endParaRPr lang="en-US" altLang="ko-KR" smtClean="0"/>
          </a:p>
          <a:p>
            <a:pPr lvl="1"/>
            <a:r>
              <a:rPr lang="ko-KR" altLang="en-US" smtClean="0"/>
              <a:t>지금 사용되는 </a:t>
            </a:r>
            <a:r>
              <a:rPr lang="en-US" altLang="ko-KR" smtClean="0">
                <a:solidFill>
                  <a:srgbClr val="FF0000"/>
                </a:solidFill>
              </a:rPr>
              <a:t>106</a:t>
            </a:r>
            <a:r>
              <a:rPr lang="ko-KR" altLang="en-US" smtClean="0"/>
              <a:t>키 키보드는 과거에는 없던 물건이다</a:t>
            </a:r>
            <a:r>
              <a:rPr lang="en-US" altLang="ko-KR" smtClean="0"/>
              <a:t>.</a:t>
            </a:r>
          </a:p>
          <a:p>
            <a:pPr lvl="2"/>
            <a:r>
              <a:rPr lang="ko-KR" altLang="en-US" smtClean="0"/>
              <a:t>따라서 </a:t>
            </a:r>
            <a:r>
              <a:rPr lang="en-US" altLang="ko-KR" smtClean="0"/>
              <a:t>vi </a:t>
            </a:r>
            <a:r>
              <a:rPr lang="ko-KR" altLang="en-US" smtClean="0"/>
              <a:t>계열은 </a:t>
            </a:r>
            <a:r>
              <a:rPr lang="en-US" altLang="ko-KR" smtClean="0">
                <a:solidFill>
                  <a:srgbClr val="FF0000"/>
                </a:solidFill>
              </a:rPr>
              <a:t>ten-key</a:t>
            </a:r>
            <a:r>
              <a:rPr lang="ko-KR" altLang="en-US" smtClean="0"/>
              <a:t>가 없는 곳에서 이동명령을 사용할 수 있게 </a:t>
            </a:r>
            <a:r>
              <a:rPr lang="en-US" altLang="ko-KR" smtClean="0"/>
              <a:t>hjkl</a:t>
            </a:r>
            <a:r>
              <a:rPr lang="ko-KR" altLang="en-US" smtClean="0"/>
              <a:t>에 이동 기능을 맵핑해두었다</a:t>
            </a:r>
            <a:r>
              <a:rPr lang="en-US" altLang="ko-KR" smtClean="0"/>
              <a:t>.</a:t>
            </a:r>
          </a:p>
          <a:p>
            <a:pPr lvl="2"/>
            <a:r>
              <a:rPr lang="ko-KR" altLang="en-US" smtClean="0"/>
              <a:t>부가서비스로 손목을 최소한으로 이동하게하는 효과가 있다</a:t>
            </a:r>
            <a:r>
              <a:rPr lang="en-US" altLang="ko-KR" smtClean="0"/>
              <a:t>.</a:t>
            </a:r>
          </a:p>
          <a:p>
            <a:pPr lvl="2"/>
            <a:r>
              <a:rPr lang="ko-KR" altLang="en-US" smtClean="0"/>
              <a:t>무릇 </a:t>
            </a:r>
            <a:r>
              <a:rPr lang="en-US" altLang="ko-KR" smtClean="0"/>
              <a:t>IT</a:t>
            </a:r>
            <a:r>
              <a:rPr lang="ko-KR" altLang="en-US" smtClean="0"/>
              <a:t>종사자는 좀 게을러야 발전이 생긴다</a:t>
            </a:r>
            <a:r>
              <a:rPr lang="en-US" altLang="ko-KR" smtClean="0"/>
              <a:t>. = </a:t>
            </a:r>
            <a:r>
              <a:rPr lang="ko-KR" altLang="en-US" smtClean="0"/>
              <a:t>꼼수가 만들어진다</a:t>
            </a:r>
            <a:r>
              <a:rPr lang="en-US" altLang="ko-KR" smtClean="0"/>
              <a:t>.</a:t>
            </a:r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484784"/>
            <a:ext cx="5688632" cy="177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14104"/>
      </p:ext>
    </p:extLst>
  </p:cSld>
  <p:clrMapOvr>
    <a:masterClrMapping/>
  </p:clrMapOvr>
  <p:transition spd="med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cursor : UNIX keyboard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6494" y="988387"/>
            <a:ext cx="8833224" cy="5104909"/>
          </a:xfrm>
        </p:spPr>
        <p:txBody>
          <a:bodyPr>
            <a:normAutofit lnSpcReduction="10000"/>
          </a:bodyPr>
          <a:lstStyle/>
          <a:p>
            <a:endParaRPr lang="en-US" altLang="ko-KR" smtClean="0"/>
          </a:p>
          <a:p>
            <a:endParaRPr lang="en-US" altLang="ko-KR"/>
          </a:p>
          <a:p>
            <a:endParaRPr lang="en-US" altLang="ko-KR" smtClean="0"/>
          </a:p>
          <a:p>
            <a:endParaRPr lang="en-US" altLang="ko-KR"/>
          </a:p>
          <a:p>
            <a:endParaRPr lang="en-US" altLang="ko-KR" smtClean="0"/>
          </a:p>
          <a:p>
            <a:endParaRPr lang="en-US" altLang="ko-KR"/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r>
              <a:rPr lang="ko-KR" altLang="en-US" smtClean="0"/>
              <a:t>과거의 유닉스 키보드의 모습을 간직한</a:t>
            </a:r>
            <a:r>
              <a:rPr lang="en-US" altLang="ko-KR" smtClean="0"/>
              <a:t>...</a:t>
            </a:r>
          </a:p>
          <a:p>
            <a:pPr lvl="1"/>
            <a:r>
              <a:rPr lang="en-US" altLang="ko-KR" smtClean="0"/>
              <a:t>Happy Hacking Keyboard</a:t>
            </a:r>
            <a:r>
              <a:rPr lang="ko-KR" altLang="en-US" smtClean="0"/>
              <a:t>와 </a:t>
            </a:r>
            <a:r>
              <a:rPr lang="en-US" altLang="ko-KR" smtClean="0"/>
              <a:t>103 Key </a:t>
            </a:r>
            <a:r>
              <a:rPr lang="ko-KR" altLang="en-US" smtClean="0"/>
              <a:t>한글 키보드의 비교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6261323" cy="414461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 bwMode="auto">
          <a:xfrm>
            <a:off x="487827" y="3387634"/>
            <a:ext cx="4101590" cy="1590298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61511"/>
      </p:ext>
    </p:extLst>
  </p:cSld>
  <p:clrMapOvr>
    <a:masterClrMapping/>
  </p:clrMapOvr>
  <p:transition spd="med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cursor : movement</a:t>
            </a:r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905439"/>
              </p:ext>
            </p:extLst>
          </p:nvPr>
        </p:nvGraphicFramePr>
        <p:xfrm>
          <a:off x="467544" y="1052736"/>
          <a:ext cx="6192688" cy="302971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936104"/>
                <a:gridCol w="5256584"/>
              </a:tblGrid>
              <a:tr h="198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명령어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설명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[#]h</a:t>
                      </a:r>
                      <a:endParaRPr lang="en-US" sz="14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좌로 </a:t>
                      </a:r>
                      <a:r>
                        <a:rPr lang="en-US" altLang="ko-KR" sz="1400">
                          <a:effectLst/>
                        </a:rPr>
                        <a:t>#</a:t>
                      </a:r>
                      <a:r>
                        <a:rPr lang="ko-KR" altLang="en-US" sz="1400">
                          <a:effectLst/>
                        </a:rPr>
                        <a:t>칸 이동</a:t>
                      </a:r>
                      <a:r>
                        <a:rPr lang="en-US" altLang="ko-KR" sz="1400">
                          <a:effectLst/>
                        </a:rPr>
                        <a:t>, #</a:t>
                      </a:r>
                      <a:r>
                        <a:rPr lang="ko-KR" altLang="en-US" sz="1400">
                          <a:effectLst/>
                        </a:rPr>
                        <a:t>의 생략 시는 </a:t>
                      </a:r>
                      <a:r>
                        <a:rPr lang="en-US" altLang="ko-KR" sz="1400">
                          <a:effectLst/>
                        </a:rPr>
                        <a:t>1</a:t>
                      </a:r>
                      <a:r>
                        <a:rPr lang="ko-KR" altLang="en-US" sz="1400">
                          <a:effectLst/>
                        </a:rPr>
                        <a:t>칸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1860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[#]j</a:t>
                      </a:r>
                      <a:endParaRPr lang="en-US" sz="14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아래로 </a:t>
                      </a:r>
                      <a:r>
                        <a:rPr lang="en-US" altLang="ko-KR" sz="1400">
                          <a:effectLst/>
                        </a:rPr>
                        <a:t>#</a:t>
                      </a:r>
                      <a:r>
                        <a:rPr lang="ko-KR" altLang="en-US" sz="1400">
                          <a:effectLst/>
                        </a:rPr>
                        <a:t>칸 이동</a:t>
                      </a:r>
                      <a:r>
                        <a:rPr lang="en-US" altLang="ko-KR" sz="1400">
                          <a:effectLst/>
                        </a:rPr>
                        <a:t>, #</a:t>
                      </a:r>
                      <a:r>
                        <a:rPr lang="ko-KR" altLang="en-US" sz="1400">
                          <a:effectLst/>
                        </a:rPr>
                        <a:t>의 생략 시는 </a:t>
                      </a:r>
                      <a:r>
                        <a:rPr lang="en-US" altLang="ko-KR" sz="1400">
                          <a:effectLst/>
                        </a:rPr>
                        <a:t>1</a:t>
                      </a:r>
                      <a:r>
                        <a:rPr lang="ko-KR" altLang="en-US" sz="1400">
                          <a:effectLst/>
                        </a:rPr>
                        <a:t>칸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[#]k</a:t>
                      </a:r>
                      <a:endParaRPr lang="en-US" sz="14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위로 </a:t>
                      </a:r>
                      <a:r>
                        <a:rPr lang="en-US" altLang="ko-KR" sz="1400">
                          <a:effectLst/>
                        </a:rPr>
                        <a:t>#</a:t>
                      </a:r>
                      <a:r>
                        <a:rPr lang="ko-KR" altLang="en-US" sz="1400">
                          <a:effectLst/>
                        </a:rPr>
                        <a:t>칸 이동</a:t>
                      </a:r>
                      <a:r>
                        <a:rPr lang="en-US" altLang="ko-KR" sz="1400">
                          <a:effectLst/>
                        </a:rPr>
                        <a:t>, #</a:t>
                      </a:r>
                      <a:r>
                        <a:rPr lang="ko-KR" altLang="en-US" sz="1400">
                          <a:effectLst/>
                        </a:rPr>
                        <a:t>의 생략 시는 </a:t>
                      </a:r>
                      <a:r>
                        <a:rPr lang="en-US" altLang="ko-KR" sz="1400">
                          <a:effectLst/>
                        </a:rPr>
                        <a:t>1</a:t>
                      </a:r>
                      <a:r>
                        <a:rPr lang="ko-KR" altLang="en-US" sz="1400">
                          <a:effectLst/>
                        </a:rPr>
                        <a:t>칸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[#]l</a:t>
                      </a:r>
                      <a:endParaRPr lang="en-US" sz="14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우로 </a:t>
                      </a:r>
                      <a:r>
                        <a:rPr lang="en-US" altLang="ko-KR" sz="1400">
                          <a:effectLst/>
                        </a:rPr>
                        <a:t>#</a:t>
                      </a:r>
                      <a:r>
                        <a:rPr lang="ko-KR" altLang="en-US" sz="1400">
                          <a:effectLst/>
                        </a:rPr>
                        <a:t>칸 이동</a:t>
                      </a:r>
                      <a:r>
                        <a:rPr lang="en-US" altLang="ko-KR" sz="1400">
                          <a:effectLst/>
                        </a:rPr>
                        <a:t>, #</a:t>
                      </a:r>
                      <a:r>
                        <a:rPr lang="ko-KR" altLang="en-US" sz="1400">
                          <a:effectLst/>
                        </a:rPr>
                        <a:t>의 생략 시는 </a:t>
                      </a:r>
                      <a:r>
                        <a:rPr lang="en-US" altLang="ko-KR" sz="1400">
                          <a:effectLst/>
                        </a:rPr>
                        <a:t>1</a:t>
                      </a:r>
                      <a:r>
                        <a:rPr lang="ko-KR" altLang="en-US" sz="1400">
                          <a:effectLst/>
                        </a:rPr>
                        <a:t>칸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^</a:t>
                      </a:r>
                      <a:endParaRPr lang="en-US" altLang="ko-KR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행의 맨 앞으로 이동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endParaRPr lang="en-US" altLang="ko-KR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행의 맨 끝으로 이동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292605"/>
      </p:ext>
    </p:extLst>
  </p:cSld>
  <p:clrMapOvr>
    <a:masterClrMapping/>
  </p:clrMapOvr>
  <p:transition spd="med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scroll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PgUp, PgDown</a:t>
            </a:r>
            <a:r>
              <a:rPr lang="ko-KR" altLang="en-US" smtClean="0"/>
              <a:t>도 없다고 생각하자</a:t>
            </a:r>
            <a:r>
              <a:rPr lang="en-US" altLang="ko-KR" smtClean="0"/>
              <a:t>.</a:t>
            </a:r>
            <a:endParaRPr lang="ko-KR" altLang="en-US"/>
          </a:p>
        </p:txBody>
      </p:sp>
      <p:pic>
        <p:nvPicPr>
          <p:cNvPr id="4097" name="_x118157000" descr="EMB000014e87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579411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639490"/>
      </p:ext>
    </p:extLst>
  </p:cSld>
  <p:clrMapOvr>
    <a:masterClrMapping/>
  </p:clrMapOvr>
  <p:transition spd="med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Ch1.vim</a:t>
            </a:r>
            <a:r>
              <a:rPr lang="ko-KR" altLang="en-US" smtClean="0"/>
              <a:t>의 배경과 설치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mtClean="0"/>
              <a:t>항상 과거를 돌아보라</a:t>
            </a:r>
            <a:r>
              <a:rPr lang="en-US" altLang="ko-KR" smtClean="0"/>
              <a:t>. </a:t>
            </a:r>
            <a:r>
              <a:rPr lang="ko-KR" altLang="en-US" smtClean="0"/>
              <a:t>그러면 뭔가 배울 수 있을 것이다</a:t>
            </a:r>
            <a:r>
              <a:rPr lang="en-US" altLang="ko-KR" smtClean="0"/>
              <a:t>. - </a:t>
            </a:r>
            <a:r>
              <a:rPr lang="ko-KR" altLang="en-US" smtClean="0"/>
              <a:t>폴 새뮤얼슨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6967899"/>
      </p:ext>
    </p:extLst>
  </p:cSld>
  <p:clrMapOvr>
    <a:masterClrMapping/>
  </p:clrMapOvr>
  <p:transition spd="med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goto # line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특정 라인으로 이동할 때 </a:t>
            </a:r>
            <a:r>
              <a:rPr lang="en-US" altLang="ko-KR" smtClean="0"/>
              <a:t>scroll</a:t>
            </a:r>
            <a:r>
              <a:rPr lang="ko-KR" altLang="en-US" smtClean="0"/>
              <a:t>을 사용하는 것은 비효율</a:t>
            </a:r>
            <a:endParaRPr lang="en-US" altLang="ko-KR" smtClean="0"/>
          </a:p>
          <a:p>
            <a:pPr lvl="1"/>
            <a:r>
              <a:rPr lang="en-US" altLang="ko-KR" smtClean="0"/>
              <a:t>line number</a:t>
            </a:r>
            <a:r>
              <a:rPr lang="ko-KR" altLang="en-US" smtClean="0"/>
              <a:t>를 직접 입력하자</a:t>
            </a:r>
            <a:r>
              <a:rPr lang="en-US" altLang="ko-KR" smtClean="0"/>
              <a:t>.</a:t>
            </a:r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251382"/>
              </p:ext>
            </p:extLst>
          </p:nvPr>
        </p:nvGraphicFramePr>
        <p:xfrm>
          <a:off x="683568" y="1916832"/>
          <a:ext cx="6480720" cy="1731264"/>
        </p:xfrm>
        <a:graphic>
          <a:graphicData uri="http://schemas.openxmlformats.org/drawingml/2006/table">
            <a:tbl>
              <a:tblPr/>
              <a:tblGrid>
                <a:gridCol w="1092006"/>
                <a:gridCol w="5388714"/>
              </a:tblGrid>
              <a:tr h="198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명령어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설명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[#]gg</a:t>
                      </a:r>
                      <a:endParaRPr lang="en-US" sz="1400" b="1">
                        <a:solidFill>
                          <a:srgbClr val="0070C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ko-KR" altLang="en-US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행으로 이동합니다</a:t>
                      </a:r>
                      <a:r>
                        <a:rPr lang="en-US" altLang="ko-KR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. #</a:t>
                      </a:r>
                      <a:r>
                        <a:rPr lang="ko-KR" altLang="en-US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이 생략되면 </a:t>
                      </a:r>
                      <a:r>
                        <a:rPr lang="en-US" altLang="ko-KR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ko-KR" altLang="en-US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을 의미합니다</a:t>
                      </a:r>
                      <a:r>
                        <a:rPr lang="en-US" altLang="ko-KR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.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[#]G</a:t>
                      </a:r>
                      <a:endParaRPr lang="en-US" sz="1400" b="1">
                        <a:solidFill>
                          <a:srgbClr val="0070C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ko-KR" altLang="en-US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행으로 이동합니다</a:t>
                      </a:r>
                      <a:r>
                        <a:rPr lang="en-US" altLang="ko-KR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. #</a:t>
                      </a:r>
                      <a:r>
                        <a:rPr lang="ko-KR" altLang="en-US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이 생략되면 마지막 행을 의미합니다</a:t>
                      </a:r>
                      <a:r>
                        <a:rPr lang="en-US" altLang="ko-KR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.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:#</a:t>
                      </a:r>
                      <a:endParaRPr lang="en-US" sz="1400" b="1">
                        <a:solidFill>
                          <a:srgbClr val="0070C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ko-KR" altLang="en-US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행으로 이동합니다</a:t>
                      </a:r>
                      <a:r>
                        <a:rPr lang="en-US" altLang="ko-KR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.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163608"/>
              </p:ext>
            </p:extLst>
          </p:nvPr>
        </p:nvGraphicFramePr>
        <p:xfrm>
          <a:off x="683568" y="3789040"/>
          <a:ext cx="6480720" cy="1207008"/>
        </p:xfrm>
        <a:graphic>
          <a:graphicData uri="http://schemas.openxmlformats.org/drawingml/2006/table">
            <a:tbl>
              <a:tblPr/>
              <a:tblGrid>
                <a:gridCol w="1092006"/>
                <a:gridCol w="5388714"/>
              </a:tblGrid>
              <a:tr h="198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명령어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설명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&lt;CTRL-G&gt;</a:t>
                      </a:r>
                      <a:endParaRPr lang="en-US" sz="1400" b="1">
                        <a:solidFill>
                          <a:srgbClr val="0070C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:file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현재 문서 위치 정보를 하단 상태 바에 표시합니다</a:t>
                      </a:r>
                      <a:r>
                        <a:rPr lang="en-US" altLang="ko-KR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.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311971"/>
      </p:ext>
    </p:extLst>
  </p:cSld>
  <p:clrMapOvr>
    <a:masterClrMapping/>
  </p:clrMapOvr>
  <p:transition spd="med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buffer : delete, cut</a:t>
            </a:r>
            <a:endParaRPr lang="ko-KR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/>
              <a:t>삭제</a:t>
            </a:r>
          </a:p>
          <a:p>
            <a:pPr lvl="1" eaLnBrk="1" hangingPunct="1"/>
            <a:r>
              <a:rPr lang="en-US" altLang="ko-KR" sz="1800" dirty="0" smtClean="0"/>
              <a:t>vi </a:t>
            </a:r>
            <a:r>
              <a:rPr lang="ko-KR" altLang="en-US" sz="1800" dirty="0" smtClean="0"/>
              <a:t>에서의 삭제 </a:t>
            </a:r>
            <a:r>
              <a:rPr lang="en-US" altLang="ko-KR" sz="1800" dirty="0" smtClean="0"/>
              <a:t>= </a:t>
            </a:r>
            <a:r>
              <a:rPr lang="ko-KR" altLang="en-US" sz="1800" dirty="0" smtClean="0"/>
              <a:t>임시 버퍼에 잘라내기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161396"/>
              </p:ext>
            </p:extLst>
          </p:nvPr>
        </p:nvGraphicFramePr>
        <p:xfrm>
          <a:off x="611560" y="1988840"/>
          <a:ext cx="6984776" cy="250545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936104"/>
                <a:gridCol w="6048672"/>
              </a:tblGrid>
              <a:tr h="198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명령어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설명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커서에 위치한 문자 삭제 </a:t>
                      </a:r>
                      <a:r>
                        <a:rPr lang="en-US" altLang="ko-KR" sz="1400">
                          <a:effectLst/>
                        </a:rPr>
                        <a:t>(&lt;Delete&gt; </a:t>
                      </a:r>
                      <a:r>
                        <a:rPr lang="ko-KR" altLang="en-US" sz="1400">
                          <a:effectLst/>
                        </a:rPr>
                        <a:t>키와 같음</a:t>
                      </a:r>
                      <a:r>
                        <a:rPr lang="en-US" altLang="ko-KR" sz="1400">
                          <a:effectLst/>
                        </a:rPr>
                        <a:t>)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2579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dd</a:t>
                      </a: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:d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현재 행을 삭제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현재 컬럼 위치에서 현재 행의 끝부분까지 삭제 </a:t>
                      </a:r>
                      <a:r>
                        <a:rPr lang="en-US" altLang="ko-KR" sz="1400">
                          <a:effectLst/>
                        </a:rPr>
                        <a:t>(d$</a:t>
                      </a:r>
                      <a:r>
                        <a:rPr lang="ko-KR" altLang="en-US" sz="1400">
                          <a:effectLst/>
                        </a:rPr>
                        <a:t>와 동일</a:t>
                      </a:r>
                      <a:r>
                        <a:rPr lang="en-US" altLang="ko-KR" sz="1400">
                          <a:effectLst/>
                        </a:rPr>
                        <a:t>)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endParaRPr lang="en-US" sz="14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아래 행을 현재 행의 끝에 붙임 </a:t>
                      </a:r>
                      <a:r>
                        <a:rPr lang="en-US" altLang="ko-KR" sz="1400">
                          <a:effectLst/>
                        </a:rPr>
                        <a:t>(</a:t>
                      </a:r>
                      <a:r>
                        <a:rPr lang="ko-KR" altLang="en-US" sz="1400">
                          <a:effectLst/>
                        </a:rPr>
                        <a:t>아래 행의 앞부분 공백은 제거됨</a:t>
                      </a:r>
                      <a:r>
                        <a:rPr lang="en-US" altLang="ko-KR" sz="1400">
                          <a:effectLst/>
                        </a:rPr>
                        <a:t>)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모서리가 둥근 사각형 설명선 6"/>
          <p:cNvSpPr/>
          <p:nvPr/>
        </p:nvSpPr>
        <p:spPr bwMode="auto">
          <a:xfrm>
            <a:off x="4788024" y="4725144"/>
            <a:ext cx="2520280" cy="576064"/>
          </a:xfrm>
          <a:prstGeom prst="wedgeRoundRectCallout">
            <a:avLst>
              <a:gd name="adj1" fmla="val -56413"/>
              <a:gd name="adj2" fmla="val -3752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+mj-ea"/>
                <a:ea typeface="+mj-ea"/>
              </a:rPr>
              <a:t>3dd</a:t>
            </a:r>
            <a:r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t>라고 명령하면</a:t>
            </a:r>
            <a:r>
              <a:rPr lang="en-US" altLang="ko-KR" smtClean="0">
                <a:solidFill>
                  <a:schemeClr val="tx1"/>
                </a:solidFill>
                <a:latin typeface="+mj-ea"/>
                <a:ea typeface="+mj-ea"/>
              </a:rPr>
              <a:t>?</a:t>
            </a:r>
            <a:endParaRPr lang="ko-KR" altLang="en-US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9456132"/>
      </p:ext>
    </p:extLst>
  </p:cSld>
  <p:clrMapOvr>
    <a:masterClrMapping/>
  </p:clrMapOvr>
  <p:transition spd="med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buffer : del. newline character</a:t>
            </a:r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5" y="2636912"/>
            <a:ext cx="7650444" cy="3348811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7666955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90629"/>
      </p:ext>
    </p:extLst>
  </p:cSld>
  <p:clrMapOvr>
    <a:masterClrMapping/>
  </p:clrMapOvr>
  <p:transition spd="med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buffer : paste</a:t>
            </a:r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410358"/>
              </p:ext>
            </p:extLst>
          </p:nvPr>
        </p:nvGraphicFramePr>
        <p:xfrm>
          <a:off x="328991" y="1052736"/>
          <a:ext cx="8131441" cy="1639824"/>
        </p:xfrm>
        <a:graphic>
          <a:graphicData uri="http://schemas.openxmlformats.org/drawingml/2006/table">
            <a:tbl>
              <a:tblPr/>
              <a:tblGrid>
                <a:gridCol w="930641"/>
                <a:gridCol w="7200800"/>
              </a:tblGrid>
              <a:tr h="198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명령어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설명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p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:pu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현재 행에 붙여 넣습니다</a:t>
                      </a:r>
                      <a:r>
                        <a:rPr lang="en-US" altLang="ko-KR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(put).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개행 문자가 포함된 경우에는 현재 행의 아래에 붙여 넣습니다</a:t>
                      </a:r>
                      <a:r>
                        <a:rPr lang="en-US" altLang="ko-KR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.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P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현재 행의 위쪽에 붙입니다</a:t>
                      </a:r>
                      <a:r>
                        <a:rPr lang="en-US" altLang="ko-KR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. (</a:t>
                      </a:r>
                      <a:r>
                        <a:rPr lang="ko-KR" altLang="en-US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대문자</a:t>
                      </a:r>
                      <a:r>
                        <a:rPr lang="en-US" altLang="ko-KR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)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모서리가 둥근 사각형 설명선 5"/>
          <p:cNvSpPr/>
          <p:nvPr/>
        </p:nvSpPr>
        <p:spPr bwMode="auto">
          <a:xfrm>
            <a:off x="4572000" y="2852936"/>
            <a:ext cx="2520280" cy="576064"/>
          </a:xfrm>
          <a:prstGeom prst="wedgeRoundRectCallout">
            <a:avLst>
              <a:gd name="adj1" fmla="val -56413"/>
              <a:gd name="adj2" fmla="val -3752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+mj-ea"/>
                <a:ea typeface="+mj-ea"/>
              </a:rPr>
              <a:t>5p</a:t>
            </a:r>
            <a:r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t>라고 명령하면</a:t>
            </a:r>
            <a:r>
              <a:rPr lang="en-US" altLang="ko-KR" smtClean="0">
                <a:solidFill>
                  <a:schemeClr val="tx1"/>
                </a:solidFill>
                <a:latin typeface="+mj-ea"/>
                <a:ea typeface="+mj-ea"/>
              </a:rPr>
              <a:t>?</a:t>
            </a:r>
            <a:endParaRPr lang="ko-KR" altLang="en-US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16279756"/>
      </p:ext>
    </p:extLst>
  </p:cSld>
  <p:clrMapOvr>
    <a:masterClrMapping/>
  </p:clrMapOvr>
  <p:transition spd="med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buffer : copy</a:t>
            </a:r>
            <a:endParaRPr lang="ko-KR" altLang="en-US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827861"/>
              </p:ext>
            </p:extLst>
          </p:nvPr>
        </p:nvGraphicFramePr>
        <p:xfrm>
          <a:off x="467544" y="1124744"/>
          <a:ext cx="7128792" cy="1548384"/>
        </p:xfrm>
        <a:graphic>
          <a:graphicData uri="http://schemas.openxmlformats.org/drawingml/2006/table">
            <a:tbl>
              <a:tblPr/>
              <a:tblGrid>
                <a:gridCol w="1104892"/>
                <a:gridCol w="6023900"/>
              </a:tblGrid>
              <a:tr h="198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명령어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설명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yy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:y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Y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현재 행을 레지스터에 복사</a:t>
                      </a:r>
                      <a:r>
                        <a:rPr lang="en-US" altLang="ko-KR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(yank)</a:t>
                      </a:r>
                      <a:r>
                        <a:rPr lang="ko-KR" altLang="en-US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합니다</a:t>
                      </a:r>
                      <a:r>
                        <a:rPr lang="en-US" altLang="ko-KR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.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253807"/>
      </p:ext>
    </p:extLst>
  </p:cSld>
  <p:clrMapOvr>
    <a:masterClrMapping/>
  </p:clrMapOvr>
  <p:transition spd="med"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buffer : undo / redo</a:t>
            </a:r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820623"/>
              </p:ext>
            </p:extLst>
          </p:nvPr>
        </p:nvGraphicFramePr>
        <p:xfrm>
          <a:off x="395536" y="1124744"/>
          <a:ext cx="7848872" cy="1298448"/>
        </p:xfrm>
        <a:graphic>
          <a:graphicData uri="http://schemas.openxmlformats.org/drawingml/2006/table">
            <a:tbl>
              <a:tblPr/>
              <a:tblGrid>
                <a:gridCol w="1216497"/>
                <a:gridCol w="6632375"/>
              </a:tblGrid>
              <a:tr h="198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명령어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설명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u</a:t>
                      </a:r>
                      <a:endParaRPr lang="en-US" sz="14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undo </a:t>
                      </a:r>
                      <a:r>
                        <a:rPr lang="ko-KR" altLang="en-US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기능입니다</a:t>
                      </a:r>
                      <a:r>
                        <a:rPr lang="en-US" altLang="ko-KR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. </a:t>
                      </a:r>
                      <a:r>
                        <a:rPr lang="ko-KR" altLang="en-US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바로 이전에 행한 명령 한 개를 취소합니다</a:t>
                      </a:r>
                      <a:r>
                        <a:rPr lang="en-US" altLang="ko-KR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.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CTRL-R</a:t>
                      </a:r>
                      <a:endParaRPr lang="en-US" sz="14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redo </a:t>
                      </a:r>
                      <a:r>
                        <a:rPr lang="ko-KR" altLang="en-US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기능입니다</a:t>
                      </a:r>
                      <a:r>
                        <a:rPr lang="en-US" altLang="ko-KR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. </a:t>
                      </a:r>
                      <a:r>
                        <a:rPr lang="ko-KR" altLang="en-US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바로 이전에 취소했던 명령을 다시 실행합니다</a:t>
                      </a:r>
                      <a:r>
                        <a:rPr lang="en-US" altLang="ko-KR" sz="14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바탕" panose="02030600000101010101" pitchFamily="18" charset="-127"/>
                          <a:cs typeface="Courier New" panose="02070309020205020404" pitchFamily="49" charset="0"/>
                        </a:rPr>
                        <a:t>.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대각선 방향의 모서리가 둥근 사각형 5"/>
          <p:cNvSpPr/>
          <p:nvPr/>
        </p:nvSpPr>
        <p:spPr bwMode="auto">
          <a:xfrm>
            <a:off x="323528" y="2492896"/>
            <a:ext cx="8501122" cy="1440160"/>
          </a:xfrm>
          <a:prstGeom prst="round2DiagRect">
            <a:avLst>
              <a:gd name="adj1" fmla="val 5977"/>
              <a:gd name="adj2" fmla="val 0"/>
            </a:avLst>
          </a:prstGeom>
          <a:ln w="28575"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buClr>
                <a:schemeClr val="accent4"/>
              </a:buClr>
              <a:buFont typeface="Wingdings 3" panose="05040102010807070707" pitchFamily="18" charset="2"/>
              <a:buChar char=""/>
            </a:pPr>
            <a:r>
              <a:rPr lang="ko-KR" altLang="en-US" smtClean="0"/>
              <a:t>이전 명령어 반복 </a:t>
            </a:r>
            <a:r>
              <a:rPr lang="en-US" altLang="ko-KR" smtClean="0"/>
              <a:t>: . (</a:t>
            </a:r>
            <a:r>
              <a:rPr lang="en-US" altLang="ko-KR" smtClean="0">
                <a:solidFill>
                  <a:srgbClr val="FF0000"/>
                </a:solidFill>
              </a:rPr>
              <a:t>dot</a:t>
            </a:r>
            <a:r>
              <a:rPr lang="en-US" altLang="ko-KR" smtClean="0"/>
              <a:t>)</a:t>
            </a:r>
          </a:p>
          <a:p>
            <a:r>
              <a:rPr lang="en-US" altLang="ko-KR" smtClean="0"/>
              <a:t>= normal mode</a:t>
            </a:r>
            <a:r>
              <a:rPr lang="ko-KR" altLang="en-US" smtClean="0"/>
              <a:t>에서</a:t>
            </a:r>
            <a:r>
              <a:rPr lang="en-US" altLang="ko-KR" smtClean="0"/>
              <a:t> </a:t>
            </a:r>
            <a:r>
              <a:rPr lang="en-US" altLang="ko-KR" smtClean="0">
                <a:solidFill>
                  <a:srgbClr val="FF0000"/>
                </a:solidFill>
              </a:rPr>
              <a:t>IHello (</a:t>
            </a:r>
            <a:r>
              <a:rPr lang="ko-KR" altLang="en-US" smtClean="0">
                <a:solidFill>
                  <a:srgbClr val="FF0000"/>
                </a:solidFill>
              </a:rPr>
              <a:t>대문자 </a:t>
            </a:r>
            <a:r>
              <a:rPr lang="en-US" altLang="ko-KR" smtClean="0">
                <a:solidFill>
                  <a:srgbClr val="FF0000"/>
                </a:solidFill>
              </a:rPr>
              <a:t>i + Hello) </a:t>
            </a:r>
            <a:r>
              <a:rPr lang="ko-KR" altLang="en-US" smtClean="0"/>
              <a:t>라고 타이핑 후에 </a:t>
            </a:r>
            <a:r>
              <a:rPr lang="en-US" altLang="ko-KR" smtClean="0">
                <a:solidFill>
                  <a:srgbClr val="0070C0"/>
                </a:solidFill>
              </a:rPr>
              <a:t>&lt;ESC&gt;</a:t>
            </a:r>
            <a:r>
              <a:rPr lang="ko-KR" altLang="en-US" smtClean="0"/>
              <a:t>를 누른다</a:t>
            </a:r>
            <a:r>
              <a:rPr lang="en-US" altLang="ko-KR" smtClean="0"/>
              <a:t>.</a:t>
            </a:r>
          </a:p>
          <a:p>
            <a:r>
              <a:rPr lang="en-US" altLang="ko-KR" smtClean="0"/>
              <a:t>== dot </a:t>
            </a:r>
            <a:r>
              <a:rPr lang="ko-KR" altLang="en-US" smtClean="0"/>
              <a:t>키를 누르면 어떤 일이 발생하는가</a:t>
            </a:r>
            <a:r>
              <a:rPr lang="en-US" altLang="ko-KR" smtClean="0"/>
              <a:t>? (</a:t>
            </a:r>
            <a:r>
              <a:rPr lang="ko-KR" altLang="en-US" smtClean="0"/>
              <a:t>문서 중간에서 명령하면</a:t>
            </a:r>
            <a:r>
              <a:rPr lang="en-US" altLang="ko-KR" smtClean="0"/>
              <a:t>?)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73049604"/>
      </p:ext>
    </p:extLst>
  </p:cSld>
  <p:clrMapOvr>
    <a:masterClrMapping/>
  </p:clrMapOvr>
  <p:transition spd="med"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cmd : range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명령행 모드에서 범위를 지정해서 명령</a:t>
            </a:r>
            <a:endParaRPr lang="en-US" altLang="ko-KR" smtClean="0"/>
          </a:p>
          <a:p>
            <a:pPr lvl="1"/>
            <a:r>
              <a:rPr lang="ko-KR" altLang="en-US" smtClean="0"/>
              <a:t>특정 행 범위의 삭제에 편리</a:t>
            </a:r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966589"/>
              </p:ext>
            </p:extLst>
          </p:nvPr>
        </p:nvGraphicFramePr>
        <p:xfrm>
          <a:off x="683568" y="1988840"/>
          <a:ext cx="6984776" cy="346252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52128"/>
                <a:gridCol w="5832648"/>
              </a:tblGrid>
              <a:tr h="198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명령어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설명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:20d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effectLst/>
                        </a:rPr>
                        <a:t>20</a:t>
                      </a:r>
                      <a:r>
                        <a:rPr lang="ko-KR" altLang="en-US" sz="1400">
                          <a:effectLst/>
                        </a:rPr>
                        <a:t>번 행을 삭제합니다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:10,25d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effectLst/>
                        </a:rPr>
                        <a:t>10~25</a:t>
                      </a:r>
                      <a:r>
                        <a:rPr lang="ko-KR" altLang="en-US" sz="1400">
                          <a:effectLst/>
                        </a:rPr>
                        <a:t>번 행을 삭제합니다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:10,$d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effectLst/>
                        </a:rPr>
                        <a:t>10~</a:t>
                      </a:r>
                      <a:r>
                        <a:rPr lang="ko-KR" altLang="en-US" sz="1400">
                          <a:effectLst/>
                        </a:rPr>
                        <a:t>마지막 행까지 삭제합니다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:%y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문서 전체를 복사합니다</a:t>
                      </a:r>
                      <a:r>
                        <a:rPr lang="en-US" altLang="ko-KR" sz="1400">
                          <a:effectLst/>
                        </a:rPr>
                        <a:t>. %</a:t>
                      </a:r>
                      <a:r>
                        <a:rPr lang="ko-KR" altLang="en-US" sz="1400">
                          <a:effectLst/>
                        </a:rPr>
                        <a:t>는 </a:t>
                      </a:r>
                      <a:r>
                        <a:rPr lang="en-US" altLang="ko-KR" sz="1400">
                          <a:effectLst/>
                        </a:rPr>
                        <a:t>1,$</a:t>
                      </a:r>
                      <a:r>
                        <a:rPr lang="ko-KR" altLang="en-US" sz="1400">
                          <a:effectLst/>
                        </a:rPr>
                        <a:t>와 동일합니다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:.,+20y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현재 행부터 아래로 스무 행을 복사합니다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:-10,+5d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현재 행부터 위로 </a:t>
                      </a:r>
                      <a:r>
                        <a:rPr lang="en-US" altLang="ko-KR" sz="1400">
                          <a:effectLst/>
                        </a:rPr>
                        <a:t>10</a:t>
                      </a:r>
                      <a:r>
                        <a:rPr lang="ko-KR" altLang="en-US" sz="1400">
                          <a:effectLst/>
                        </a:rPr>
                        <a:t>행</a:t>
                      </a:r>
                      <a:r>
                        <a:rPr lang="en-US" altLang="ko-KR" sz="1400">
                          <a:effectLst/>
                        </a:rPr>
                        <a:t>, </a:t>
                      </a:r>
                      <a:r>
                        <a:rPr lang="ko-KR" altLang="en-US" sz="1400">
                          <a:effectLst/>
                        </a:rPr>
                        <a:t>아래로 </a:t>
                      </a:r>
                      <a:r>
                        <a:rPr lang="en-US" altLang="ko-KR" sz="1400">
                          <a:effectLst/>
                        </a:rPr>
                        <a:t>5</a:t>
                      </a:r>
                      <a:r>
                        <a:rPr lang="ko-KR" altLang="en-US" sz="1400">
                          <a:effectLst/>
                        </a:rPr>
                        <a:t>행</a:t>
                      </a:r>
                      <a:r>
                        <a:rPr lang="en-US" altLang="ko-KR" sz="1400">
                          <a:effectLst/>
                        </a:rPr>
                        <a:t>, </a:t>
                      </a:r>
                      <a:r>
                        <a:rPr lang="ko-KR" altLang="en-US" sz="1400">
                          <a:effectLst/>
                        </a:rPr>
                        <a:t>총 열여섯 행을 삭제합니다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:40pu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effectLst/>
                        </a:rPr>
                        <a:t>40</a:t>
                      </a:r>
                      <a:r>
                        <a:rPr lang="ko-KR" altLang="en-US" sz="1400">
                          <a:effectLst/>
                        </a:rPr>
                        <a:t>번 행에 레지스터의 내용을 붙여넣습니다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867662"/>
      </p:ext>
    </p:extLst>
  </p:cSld>
  <p:clrMapOvr>
    <a:masterClrMapping/>
  </p:clrMapOvr>
  <p:transition spd="med">
    <p:strips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cmd : range (con't)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범위 연산 </a:t>
            </a:r>
            <a:r>
              <a:rPr lang="en-US" altLang="ko-KR" smtClean="0"/>
              <a:t>meta</a:t>
            </a:r>
            <a:r>
              <a:rPr lang="ko-KR" altLang="en-US" smtClean="0"/>
              <a:t> </a:t>
            </a:r>
            <a:r>
              <a:rPr lang="en-US" altLang="ko-KR" smtClean="0"/>
              <a:t>character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678355"/>
              </p:ext>
            </p:extLst>
          </p:nvPr>
        </p:nvGraphicFramePr>
        <p:xfrm>
          <a:off x="467544" y="1484784"/>
          <a:ext cx="5904656" cy="259689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792088"/>
                <a:gridCol w="5112568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기호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의미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현재 행을 의미합니다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마지막 행을 의미합니다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+#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현재 위치에서 </a:t>
                      </a:r>
                      <a:r>
                        <a:rPr lang="en-US" altLang="ko-KR" sz="1400">
                          <a:effectLst/>
                        </a:rPr>
                        <a:t>#</a:t>
                      </a:r>
                      <a:r>
                        <a:rPr lang="ko-KR" altLang="en-US" sz="1400">
                          <a:effectLst/>
                        </a:rPr>
                        <a:t>만큼 아래 행을 의미합니다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-#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현재 위치에서 </a:t>
                      </a:r>
                      <a:r>
                        <a:rPr lang="en-US" altLang="ko-KR" sz="1400">
                          <a:effectLst/>
                        </a:rPr>
                        <a:t>#</a:t>
                      </a:r>
                      <a:r>
                        <a:rPr lang="ko-KR" altLang="en-US" sz="1400">
                          <a:effectLst/>
                        </a:rPr>
                        <a:t>만큼 위 행을 의미합니다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문서</a:t>
                      </a:r>
                      <a:r>
                        <a:rPr lang="en-US" altLang="ko-KR" sz="1400">
                          <a:effectLst/>
                        </a:rPr>
                        <a:t>(</a:t>
                      </a:r>
                      <a:r>
                        <a:rPr lang="ko-KR" altLang="en-US" sz="1400">
                          <a:effectLst/>
                        </a:rPr>
                        <a:t>파일</a:t>
                      </a:r>
                      <a:r>
                        <a:rPr lang="en-US" altLang="ko-KR" sz="1400">
                          <a:effectLst/>
                        </a:rPr>
                        <a:t>) </a:t>
                      </a:r>
                      <a:r>
                        <a:rPr lang="ko-KR" altLang="en-US" sz="1400">
                          <a:effectLst/>
                        </a:rPr>
                        <a:t>전체를 의미합니다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074512"/>
      </p:ext>
    </p:extLst>
  </p:cSld>
  <p:clrMapOvr>
    <a:masterClrMapping/>
  </p:clrMapOvr>
  <p:transition spd="med"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visual mode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mouse</a:t>
            </a:r>
            <a:r>
              <a:rPr lang="ko-KR" altLang="en-US" smtClean="0"/>
              <a:t>의 </a:t>
            </a:r>
            <a:r>
              <a:rPr lang="en-US" altLang="ko-KR" smtClean="0">
                <a:solidFill>
                  <a:srgbClr val="FF0000"/>
                </a:solidFill>
              </a:rPr>
              <a:t>drag</a:t>
            </a:r>
            <a:r>
              <a:rPr lang="en-US" altLang="ko-KR" smtClean="0"/>
              <a:t> </a:t>
            </a:r>
            <a:r>
              <a:rPr lang="ko-KR" altLang="en-US" smtClean="0"/>
              <a:t>기능을 대신</a:t>
            </a:r>
            <a:endParaRPr lang="en-US" altLang="ko-KR" smtClean="0"/>
          </a:p>
          <a:p>
            <a:pPr lvl="1"/>
            <a:r>
              <a:rPr lang="ko-KR" altLang="en-US" smtClean="0"/>
              <a:t>매우 직관적이고 편리하다</a:t>
            </a:r>
            <a:r>
              <a:rPr lang="en-US" altLang="ko-KR" smtClean="0"/>
              <a:t>. (vim </a:t>
            </a:r>
            <a:r>
              <a:rPr lang="ko-KR" altLang="en-US" smtClean="0"/>
              <a:t>확장 기능</a:t>
            </a:r>
            <a:r>
              <a:rPr lang="en-US" altLang="ko-KR" smtClean="0"/>
              <a:t>)</a:t>
            </a:r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654192"/>
              </p:ext>
            </p:extLst>
          </p:nvPr>
        </p:nvGraphicFramePr>
        <p:xfrm>
          <a:off x="683568" y="1988840"/>
          <a:ext cx="7992888" cy="20726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022841"/>
                <a:gridCol w="6970047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명령어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effectLst/>
                        </a:rPr>
                        <a:t>설명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smtClean="0">
                          <a:effectLst/>
                        </a:rPr>
                        <a:t>(</a:t>
                      </a:r>
                      <a:r>
                        <a:rPr lang="ko-KR" altLang="en-US" sz="1400" smtClean="0">
                          <a:effectLst/>
                        </a:rPr>
                        <a:t>소문자</a:t>
                      </a:r>
                      <a:r>
                        <a:rPr lang="en-US" altLang="ko-KR" sz="1400" smtClean="0">
                          <a:effectLst/>
                        </a:rPr>
                        <a:t>) </a:t>
                      </a:r>
                      <a:r>
                        <a:rPr lang="ko-KR" altLang="en-US" sz="1400" smtClean="0">
                          <a:effectLst/>
                        </a:rPr>
                        <a:t>일반 </a:t>
                      </a:r>
                      <a:r>
                        <a:rPr lang="ko-KR" altLang="en-US" sz="1400">
                          <a:effectLst/>
                        </a:rPr>
                        <a:t>비주얼 모드로 현재 커서 위치에서 블록을 지정합니다</a:t>
                      </a:r>
                      <a:r>
                        <a:rPr lang="en-US" altLang="ko-KR" sz="1400">
                          <a:effectLst/>
                        </a:rPr>
                        <a:t>.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smtClean="0">
                          <a:effectLst/>
                        </a:rPr>
                        <a:t>(</a:t>
                      </a:r>
                      <a:r>
                        <a:rPr lang="ko-KR" altLang="en-US" sz="1400" smtClean="0">
                          <a:effectLst/>
                        </a:rPr>
                        <a:t>대문자</a:t>
                      </a:r>
                      <a:r>
                        <a:rPr lang="en-US" altLang="ko-KR" sz="1400" smtClean="0">
                          <a:effectLst/>
                        </a:rPr>
                        <a:t>) visual line mode</a:t>
                      </a:r>
                      <a:r>
                        <a:rPr lang="ko-KR" altLang="en-US" sz="1400" smtClean="0">
                          <a:effectLst/>
                        </a:rPr>
                        <a:t>로</a:t>
                      </a:r>
                      <a:r>
                        <a:rPr lang="en-US" altLang="ko-KR" sz="1400">
                          <a:effectLst/>
                        </a:rPr>
                        <a:t>, </a:t>
                      </a:r>
                      <a:r>
                        <a:rPr lang="ko-KR" altLang="en-US" sz="1400">
                          <a:effectLst/>
                        </a:rPr>
                        <a:t>현재 커서가 위치한 행에서 행 단위로 블록을 </a:t>
                      </a:r>
                      <a:r>
                        <a:rPr lang="ko-KR" altLang="en-US" sz="1400" smtClean="0">
                          <a:effectLst/>
                        </a:rPr>
                        <a:t>지정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CTRL-V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smtClean="0">
                          <a:effectLst/>
                        </a:rPr>
                        <a:t>visual block mode</a:t>
                      </a:r>
                      <a:r>
                        <a:rPr lang="ko-KR" altLang="en-US" sz="1400" smtClean="0">
                          <a:effectLst/>
                        </a:rPr>
                        <a:t>로</a:t>
                      </a:r>
                      <a:r>
                        <a:rPr lang="en-US" altLang="ko-KR" sz="1400">
                          <a:effectLst/>
                        </a:rPr>
                        <a:t>, </a:t>
                      </a:r>
                      <a:r>
                        <a:rPr lang="ko-KR" altLang="en-US" sz="1400">
                          <a:effectLst/>
                        </a:rPr>
                        <a:t>열</a:t>
                      </a:r>
                      <a:r>
                        <a:rPr lang="en-US" altLang="ko-KR" sz="1400">
                          <a:effectLst/>
                        </a:rPr>
                        <a:t>(column) </a:t>
                      </a:r>
                      <a:r>
                        <a:rPr lang="ko-KR" altLang="en-US" sz="1400">
                          <a:effectLst/>
                        </a:rPr>
                        <a:t>단위로 블록을 지정합니다</a:t>
                      </a:r>
                      <a:r>
                        <a:rPr lang="en-US" altLang="ko-KR" sz="1400">
                          <a:effectLst/>
                        </a:rPr>
                        <a:t>. </a:t>
                      </a:r>
                      <a:endParaRPr lang="en-US" altLang="ko-KR" sz="140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smtClean="0">
                          <a:effectLst/>
                        </a:rPr>
                        <a:t>(&lt;</a:t>
                      </a:r>
                      <a:r>
                        <a:rPr lang="en-US" altLang="ko-KR" sz="1400">
                          <a:effectLst/>
                        </a:rPr>
                        <a:t>CTRL-V&gt;</a:t>
                      </a:r>
                      <a:r>
                        <a:rPr lang="ko-KR" altLang="en-US" sz="1400">
                          <a:effectLst/>
                        </a:rPr>
                        <a:t>가 예약되어 사용할 수 없는 경우는 </a:t>
                      </a:r>
                      <a:r>
                        <a:rPr lang="en-US" altLang="ko-KR" sz="1400" smtClean="0">
                          <a:effectLst/>
                        </a:rPr>
                        <a:t>&lt;CTRL-Q&gt;</a:t>
                      </a:r>
                      <a:r>
                        <a:rPr lang="ko-KR" altLang="en-US" sz="1400" smtClean="0">
                          <a:effectLst/>
                        </a:rPr>
                        <a:t>로 </a:t>
                      </a:r>
                      <a:r>
                        <a:rPr lang="ko-KR" altLang="en-US" sz="1400">
                          <a:effectLst/>
                        </a:rPr>
                        <a:t>대신할 수 </a:t>
                      </a:r>
                      <a:r>
                        <a:rPr lang="ko-KR" altLang="en-US" sz="1400" smtClean="0">
                          <a:effectLst/>
                        </a:rPr>
                        <a:t>있다</a:t>
                      </a:r>
                      <a:r>
                        <a:rPr lang="en-US" altLang="ko-KR" sz="1400" smtClean="0">
                          <a:effectLst/>
                        </a:rPr>
                        <a:t>.)*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8385" y="4581128"/>
            <a:ext cx="7669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rgbClr val="7030A0"/>
                </a:solidFill>
              </a:rPr>
              <a:t>* </a:t>
            </a:r>
            <a:r>
              <a:rPr lang="ko-KR" altLang="en-US" smtClean="0">
                <a:solidFill>
                  <a:srgbClr val="7030A0"/>
                </a:solidFill>
              </a:rPr>
              <a:t>윈도 환경에서는 </a:t>
            </a:r>
            <a:r>
              <a:rPr lang="en-US" altLang="ko-KR" smtClean="0">
                <a:solidFill>
                  <a:srgbClr val="7030A0"/>
                </a:solidFill>
              </a:rPr>
              <a:t>CTRL-V</a:t>
            </a:r>
            <a:r>
              <a:rPr lang="ko-KR" altLang="en-US" smtClean="0">
                <a:solidFill>
                  <a:srgbClr val="7030A0"/>
                </a:solidFill>
              </a:rPr>
              <a:t>가 붙이기로 사용될때 </a:t>
            </a:r>
            <a:r>
              <a:rPr lang="en-US" altLang="ko-KR" smtClean="0">
                <a:solidFill>
                  <a:srgbClr val="7030A0"/>
                </a:solidFill>
              </a:rPr>
              <a:t>CTRL-Q</a:t>
            </a:r>
            <a:r>
              <a:rPr lang="ko-KR" altLang="en-US" smtClean="0">
                <a:solidFill>
                  <a:srgbClr val="7030A0"/>
                </a:solidFill>
              </a:rPr>
              <a:t>로 대체할 수 있다</a:t>
            </a:r>
            <a:r>
              <a:rPr lang="en-US" altLang="ko-KR" smtClean="0">
                <a:solidFill>
                  <a:srgbClr val="7030A0"/>
                </a:solidFill>
              </a:rPr>
              <a:t>.</a:t>
            </a:r>
            <a:endParaRPr lang="ko-KR" alt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38371"/>
      </p:ext>
    </p:extLst>
  </p:cSld>
  <p:clrMapOvr>
    <a:masterClrMapping/>
  </p:clrMapOvr>
  <p:transition spd="med">
    <p:strips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visual mode</a:t>
            </a:r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7746178" cy="2212001"/>
          </a:xfrm>
          <a:ln>
            <a:solidFill>
              <a:schemeClr val="tx1"/>
            </a:solidFill>
          </a:ln>
        </p:spPr>
      </p:pic>
      <p:sp>
        <p:nvSpPr>
          <p:cNvPr id="5" name="모서리가 둥근 사각형 설명선 4"/>
          <p:cNvSpPr/>
          <p:nvPr/>
        </p:nvSpPr>
        <p:spPr bwMode="auto">
          <a:xfrm>
            <a:off x="2411760" y="2924944"/>
            <a:ext cx="5328592" cy="972600"/>
          </a:xfrm>
          <a:prstGeom prst="wedgeRoundRectCallout">
            <a:avLst>
              <a:gd name="adj1" fmla="val -56413"/>
              <a:gd name="adj2" fmla="val -3752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+mj-ea"/>
                <a:ea typeface="+mj-ea"/>
              </a:rPr>
              <a:t>visual mode</a:t>
            </a:r>
            <a:r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t>에서 </a:t>
            </a:r>
            <a:r>
              <a:rPr lang="en-US" altLang="ko-KR" smtClean="0">
                <a:solidFill>
                  <a:schemeClr val="tx1"/>
                </a:solidFill>
                <a:latin typeface="+mj-ea"/>
                <a:ea typeface="+mj-ea"/>
              </a:rPr>
              <a:t>cursor key</a:t>
            </a:r>
            <a:r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t>는 그대로 사용할 수 있다</a:t>
            </a:r>
            <a:r>
              <a:rPr lang="en-US" altLang="ko-KR" smtClean="0">
                <a:solidFill>
                  <a:schemeClr val="tx1"/>
                </a:solidFill>
                <a:latin typeface="+mj-ea"/>
                <a:ea typeface="+mj-ea"/>
              </a:rPr>
              <a:t>.</a:t>
            </a:r>
          </a:p>
          <a:p>
            <a:pPr algn="ctr"/>
            <a:r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t>예를 들어 </a:t>
            </a:r>
            <a:r>
              <a:rPr lang="en-US" altLang="ko-KR" smtClean="0">
                <a:solidFill>
                  <a:schemeClr val="tx1"/>
                </a:solidFill>
                <a:latin typeface="+mj-ea"/>
                <a:ea typeface="+mj-ea"/>
              </a:rPr>
              <a:t>GG</a:t>
            </a:r>
            <a:r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t>를 누르면 행 끝으로 이동한다</a:t>
            </a:r>
            <a:r>
              <a:rPr lang="en-US" altLang="ko-KR" smtClean="0">
                <a:solidFill>
                  <a:schemeClr val="tx1"/>
                </a:solidFill>
                <a:latin typeface="+mj-ea"/>
                <a:ea typeface="+mj-ea"/>
              </a:rPr>
              <a:t>.</a:t>
            </a:r>
            <a:endParaRPr lang="ko-KR" altLang="en-US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18516646"/>
      </p:ext>
    </p:extLst>
  </p:cSld>
  <p:clrMapOvr>
    <a:masterClrMapping/>
  </p:clrMapOvr>
  <p:transition spd="med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vi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vi (visual </a:t>
            </a:r>
            <a:r>
              <a:rPr lang="en-US" altLang="ko-KR" smtClean="0"/>
              <a:t>editor)</a:t>
            </a:r>
            <a:endParaRPr lang="en-US" altLang="ko-KR" dirty="0" smtClean="0"/>
          </a:p>
          <a:p>
            <a:pPr lvl="1" eaLnBrk="1" hangingPunct="1"/>
            <a:r>
              <a:rPr lang="en-US" altLang="ko-KR" sz="1800" dirty="0" smtClean="0"/>
              <a:t>UNIX / Linux </a:t>
            </a:r>
            <a:r>
              <a:rPr lang="ko-KR" altLang="en-US" sz="1800" dirty="0" smtClean="0"/>
              <a:t>에서 가장 많이 </a:t>
            </a:r>
            <a:r>
              <a:rPr lang="ko-KR" altLang="en-US" sz="1800" smtClean="0"/>
              <a:t>사용하는 에디터</a:t>
            </a:r>
            <a:endParaRPr lang="en-US" altLang="ko-KR" sz="1800" smtClean="0"/>
          </a:p>
          <a:p>
            <a:pPr lvl="1" eaLnBrk="1" hangingPunct="1"/>
            <a:r>
              <a:rPr lang="en-US" altLang="ko-KR" sz="1800" smtClean="0"/>
              <a:t>1976</a:t>
            </a:r>
            <a:r>
              <a:rPr lang="ko-KR" altLang="en-US" sz="1800" smtClean="0"/>
              <a:t>년 </a:t>
            </a:r>
            <a:r>
              <a:rPr lang="en-US" altLang="ko-KR" sz="1800" smtClean="0"/>
              <a:t>BSD</a:t>
            </a:r>
            <a:r>
              <a:rPr lang="ko-KR" altLang="en-US" sz="1800" smtClean="0"/>
              <a:t>의 </a:t>
            </a:r>
            <a:r>
              <a:rPr lang="en-US" altLang="ko-KR" sz="1800" smtClean="0"/>
              <a:t>Bill Joy</a:t>
            </a:r>
            <a:r>
              <a:rPr lang="ko-KR" altLang="en-US" sz="1800" smtClean="0"/>
              <a:t>가 개발 </a:t>
            </a:r>
            <a:endParaRPr lang="en-US" altLang="ko-KR" sz="1800" smtClean="0"/>
          </a:p>
          <a:p>
            <a:pPr lvl="2"/>
            <a:r>
              <a:rPr lang="en-US" altLang="ko-KR" sz="1600" smtClean="0"/>
              <a:t>(</a:t>
            </a:r>
            <a:r>
              <a:rPr lang="en-US" altLang="ko-KR" sz="1400" smtClean="0"/>
              <a:t>Sun Microsystem </a:t>
            </a:r>
            <a:r>
              <a:rPr lang="ko-KR" altLang="en-US" sz="1400" smtClean="0"/>
              <a:t>창업자</a:t>
            </a:r>
            <a:r>
              <a:rPr lang="en-US" altLang="ko-KR" sz="1400" smtClean="0"/>
              <a:t>)</a:t>
            </a:r>
          </a:p>
          <a:p>
            <a:pPr lvl="2"/>
            <a:r>
              <a:rPr lang="en-US" altLang="ko-KR" sz="1400" smtClean="0"/>
              <a:t>ed </a:t>
            </a:r>
            <a:r>
              <a:rPr lang="en-US" altLang="ko-KR" sz="1400" smtClean="0"/>
              <a:t>(line editor)</a:t>
            </a:r>
            <a:r>
              <a:rPr lang="ko-KR" altLang="en-US" sz="1400" smtClean="0"/>
              <a:t>를 사용하던 시절에는 천재들만 </a:t>
            </a:r>
            <a:r>
              <a:rPr lang="en-US" altLang="ko-KR" sz="1400" smtClean="0"/>
              <a:t/>
            </a:r>
            <a:br>
              <a:rPr lang="en-US" altLang="ko-KR" sz="1400" smtClean="0"/>
            </a:br>
            <a:r>
              <a:rPr lang="ko-KR" altLang="en-US" sz="1400" smtClean="0"/>
              <a:t>프로그래밍을 </a:t>
            </a:r>
            <a:r>
              <a:rPr lang="ko-KR" altLang="en-US" sz="1400" smtClean="0"/>
              <a:t>할 수 있었다</a:t>
            </a:r>
            <a:r>
              <a:rPr lang="en-US" altLang="ko-KR" sz="1400" smtClean="0"/>
              <a:t>.</a:t>
            </a:r>
            <a:br>
              <a:rPr lang="en-US" altLang="ko-KR" sz="1400" smtClean="0"/>
            </a:br>
            <a:r>
              <a:rPr lang="ko-KR" altLang="en-US" sz="1400" smtClean="0"/>
              <a:t>왜냐하면 자신이 선언한 함수</a:t>
            </a:r>
            <a:r>
              <a:rPr lang="en-US" altLang="ko-KR" sz="1400" smtClean="0"/>
              <a:t>, </a:t>
            </a:r>
            <a:r>
              <a:rPr lang="ko-KR" altLang="en-US" sz="1400" smtClean="0"/>
              <a:t>변수를 모조리 외우고</a:t>
            </a:r>
            <a:r>
              <a:rPr lang="en-US" altLang="ko-KR" sz="1400" smtClean="0"/>
              <a:t/>
            </a:r>
            <a:br>
              <a:rPr lang="en-US" altLang="ko-KR" sz="1400" smtClean="0"/>
            </a:br>
            <a:r>
              <a:rPr lang="ko-KR" altLang="en-US" sz="1400" smtClean="0"/>
              <a:t>있어야만 프로그래밍이 가능했기 때문이다</a:t>
            </a:r>
            <a:r>
              <a:rPr lang="en-US" altLang="ko-KR" sz="1400" smtClean="0"/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088" y="2094055"/>
            <a:ext cx="3831629" cy="284711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635" y="988387"/>
            <a:ext cx="1845082" cy="103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9430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visual line mode</a:t>
            </a:r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7785943" cy="221735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175895"/>
      </p:ext>
    </p:extLst>
  </p:cSld>
  <p:clrMapOvr>
    <a:masterClrMapping/>
  </p:clrMapOvr>
  <p:transition spd="med">
    <p:strips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visual block mode</a:t>
            </a:r>
            <a:endParaRPr lang="ko-KR" altLang="en-US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7929959" cy="2258370"/>
          </a:xfrm>
          <a:ln>
            <a:solidFill>
              <a:schemeClr val="tx1"/>
            </a:solidFill>
          </a:ln>
        </p:spPr>
      </p:pic>
      <p:sp>
        <p:nvSpPr>
          <p:cNvPr id="6" name="모서리가 둥근 사각형 설명선 5"/>
          <p:cNvSpPr/>
          <p:nvPr/>
        </p:nvSpPr>
        <p:spPr bwMode="auto">
          <a:xfrm>
            <a:off x="2051719" y="3501008"/>
            <a:ext cx="6480721" cy="792088"/>
          </a:xfrm>
          <a:prstGeom prst="wedgeRoundRectCallout">
            <a:avLst>
              <a:gd name="adj1" fmla="val -56413"/>
              <a:gd name="adj2" fmla="val -3752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t>특정 컬럼 전체를 삭제할 때 편리하다</a:t>
            </a:r>
            <a:r>
              <a:rPr lang="en-US" altLang="ko-KR" smtClean="0">
                <a:solidFill>
                  <a:schemeClr val="tx1"/>
                </a:solidFill>
                <a:latin typeface="+mj-ea"/>
                <a:ea typeface="+mj-ea"/>
              </a:rPr>
              <a:t>. (</a:t>
            </a:r>
            <a:r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t>단 컬럼의 길이가 같다면</a:t>
            </a:r>
            <a:r>
              <a:rPr lang="en-US" altLang="ko-KR" smtClean="0">
                <a:solidFill>
                  <a:schemeClr val="tx1"/>
                </a:solidFill>
                <a:latin typeface="+mj-ea"/>
                <a:ea typeface="+mj-ea"/>
              </a:rPr>
              <a:t>...)</a:t>
            </a:r>
          </a:p>
          <a:p>
            <a:pPr algn="ctr"/>
            <a:r>
              <a:rPr lang="en-US" altLang="ko-KR" smtClean="0">
                <a:solidFill>
                  <a:schemeClr val="tx1"/>
                </a:solidFill>
                <a:latin typeface="+mj-ea"/>
                <a:ea typeface="+mj-ea"/>
              </a:rPr>
              <a:t>= </a:t>
            </a:r>
            <a:r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t>각 컬럼의 길이가 다르다면 </a:t>
            </a:r>
            <a:r>
              <a:rPr lang="en-US" altLang="ko-KR" smtClean="0">
                <a:solidFill>
                  <a:schemeClr val="tx1"/>
                </a:solidFill>
                <a:latin typeface="+mj-ea"/>
                <a:ea typeface="+mj-ea"/>
              </a:rPr>
              <a:t>recording </a:t>
            </a:r>
            <a:r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t>기능을 사용하는 것이 좋다</a:t>
            </a:r>
            <a:r>
              <a:rPr lang="en-US" altLang="ko-KR" smtClean="0">
                <a:solidFill>
                  <a:schemeClr val="tx1"/>
                </a:solidFill>
                <a:latin typeface="+mj-ea"/>
                <a:ea typeface="+mj-ea"/>
              </a:rPr>
              <a:t>.</a:t>
            </a:r>
            <a:endParaRPr lang="ko-KR" altLang="en-US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45919929"/>
      </p:ext>
    </p:extLst>
  </p:cSld>
  <p:clrMapOvr>
    <a:masterClrMapping/>
  </p:clrMapOvr>
  <p:transition spd="med">
    <p:strips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visual mode : range</a:t>
            </a:r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2" y="1124744"/>
            <a:ext cx="7890194" cy="2241051"/>
          </a:xfrm>
          <a:ln>
            <a:solidFill>
              <a:schemeClr val="tx1"/>
            </a:solidFill>
          </a:ln>
        </p:spPr>
      </p:pic>
      <p:sp>
        <p:nvSpPr>
          <p:cNvPr id="5" name="모서리가 둥근 사각형 설명선 4"/>
          <p:cNvSpPr/>
          <p:nvPr/>
        </p:nvSpPr>
        <p:spPr bwMode="auto">
          <a:xfrm>
            <a:off x="1547664" y="3212976"/>
            <a:ext cx="6048672" cy="576064"/>
          </a:xfrm>
          <a:prstGeom prst="wedgeRoundRectCallout">
            <a:avLst>
              <a:gd name="adj1" fmla="val -56413"/>
              <a:gd name="adj2" fmla="val -3752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+mj-ea"/>
                <a:ea typeface="+mj-ea"/>
              </a:rPr>
              <a:t>visual mode</a:t>
            </a:r>
            <a:r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t>에서 </a:t>
            </a:r>
            <a:r>
              <a:rPr lang="en-US" altLang="ko-KR" smtClean="0">
                <a:solidFill>
                  <a:schemeClr val="tx1"/>
                </a:solidFill>
                <a:latin typeface="+mj-ea"/>
                <a:ea typeface="+mj-ea"/>
              </a:rPr>
              <a:t>colon</a:t>
            </a:r>
            <a:r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t>을 누르면 자동으로 </a:t>
            </a:r>
            <a:r>
              <a:rPr lang="en-US" altLang="ko-KR" smtClean="0">
                <a:solidFill>
                  <a:srgbClr val="FF0000"/>
                </a:solidFill>
                <a:latin typeface="+mj-ea"/>
                <a:ea typeface="+mj-ea"/>
              </a:rPr>
              <a:t>range</a:t>
            </a:r>
            <a:r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t>가 설정된다</a:t>
            </a:r>
            <a:r>
              <a:rPr lang="en-US" altLang="ko-KR" smtClean="0">
                <a:solidFill>
                  <a:schemeClr val="tx1"/>
                </a:solidFill>
                <a:latin typeface="+mj-ea"/>
                <a:ea typeface="+mj-ea"/>
              </a:rPr>
              <a:t>.</a:t>
            </a:r>
            <a:endParaRPr lang="ko-KR" altLang="en-US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97964211"/>
      </p:ext>
    </p:extLst>
  </p:cSld>
  <p:clrMapOvr>
    <a:masterClrMapping/>
  </p:clrMapOvr>
  <p:transition spd="med">
    <p:strips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visual block : column editing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CTRL-V , </a:t>
            </a:r>
            <a:r>
              <a:rPr lang="ko-KR" altLang="en-US" smtClean="0"/>
              <a:t>에디팅</a:t>
            </a:r>
            <a:r>
              <a:rPr lang="en-US" altLang="ko-KR" smtClean="0"/>
              <a:t>(</a:t>
            </a:r>
            <a:r>
              <a:rPr lang="en-US" altLang="ko-KR" sz="1800" b="1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I, A, R, c ...</a:t>
            </a:r>
            <a:r>
              <a:rPr lang="en-US" altLang="ko-KR" smtClean="0"/>
              <a:t>) , </a:t>
            </a:r>
            <a:r>
              <a:rPr lang="en-US" altLang="ko-KR" smtClean="0">
                <a:solidFill>
                  <a:srgbClr val="FF0000"/>
                </a:solidFill>
              </a:rPr>
              <a:t>ESC*2</a:t>
            </a:r>
          </a:p>
          <a:p>
            <a:pPr lvl="1"/>
            <a:r>
              <a:rPr lang="en-US" altLang="ko-KR" smtClean="0"/>
              <a:t>ESC</a:t>
            </a:r>
            <a:r>
              <a:rPr lang="ko-KR" altLang="en-US" smtClean="0"/>
              <a:t>를 </a:t>
            </a:r>
            <a:r>
              <a:rPr lang="en-US" altLang="ko-KR" smtClean="0"/>
              <a:t>2</a:t>
            </a:r>
            <a:r>
              <a:rPr lang="ko-KR" altLang="en-US" smtClean="0"/>
              <a:t>번 타이핑해야만 </a:t>
            </a:r>
            <a:r>
              <a:rPr lang="en-US" altLang="ko-KR" smtClean="0">
                <a:solidFill>
                  <a:srgbClr val="FF0000"/>
                </a:solidFill>
              </a:rPr>
              <a:t>column editing</a:t>
            </a:r>
            <a:r>
              <a:rPr lang="ko-KR" altLang="en-US" smtClean="0"/>
              <a:t>이 완료된다</a:t>
            </a:r>
            <a:r>
              <a:rPr lang="en-US" altLang="ko-KR" smtClean="0"/>
              <a:t>.</a:t>
            </a:r>
          </a:p>
          <a:p>
            <a:pPr lvl="2"/>
            <a:r>
              <a:rPr lang="en-US" altLang="ko-KR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ko-KR" smtClean="0"/>
              <a:t> : </a:t>
            </a:r>
            <a:r>
              <a:rPr lang="en-US" altLang="ko-KR" smtClean="0">
                <a:solidFill>
                  <a:srgbClr val="FF0000"/>
                </a:solidFill>
              </a:rPr>
              <a:t>insert</a:t>
            </a:r>
            <a:r>
              <a:rPr lang="en-US" altLang="ko-KR" smtClean="0"/>
              <a:t> , </a:t>
            </a:r>
            <a:r>
              <a:rPr lang="en-US" altLang="ko-KR" b="1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ko-KR" smtClean="0"/>
              <a:t> : </a:t>
            </a:r>
            <a:r>
              <a:rPr lang="en-US" altLang="ko-KR" smtClean="0">
                <a:solidFill>
                  <a:srgbClr val="FF0000"/>
                </a:solidFill>
              </a:rPr>
              <a:t>append</a:t>
            </a:r>
          </a:p>
          <a:p>
            <a:pPr lvl="2"/>
            <a:r>
              <a:rPr lang="en-US" altLang="ko-KR" smtClean="0"/>
              <a:t>c : change</a:t>
            </a:r>
          </a:p>
          <a:p>
            <a:pPr lvl="2"/>
            <a:r>
              <a:rPr lang="en-US" altLang="ko-KR" smtClean="0"/>
              <a:t>~ : switch case</a:t>
            </a:r>
          </a:p>
          <a:p>
            <a:r>
              <a:rPr lang="en-US" altLang="ko-KR" smtClean="0"/>
              <a:t>E.g.</a:t>
            </a:r>
            <a:endParaRPr lang="en-US" altLang="ko-KR" smtClean="0"/>
          </a:p>
          <a:p>
            <a:pPr lvl="1"/>
            <a:r>
              <a:rPr lang="ko-KR" altLang="en-US" smtClean="0"/>
              <a:t>특정 열에 문자열을 삽입하는 경우</a:t>
            </a:r>
            <a:endParaRPr lang="en-US" altLang="ko-KR" smtClean="0"/>
          </a:p>
          <a:p>
            <a:pPr lvl="1"/>
            <a:r>
              <a:rPr lang="ko-KR" altLang="en-US" smtClean="0"/>
              <a:t>특정 열에 문자열을 교체하는 경우</a:t>
            </a:r>
            <a:endParaRPr lang="ko-KR" altLang="en-US"/>
          </a:p>
        </p:txBody>
      </p:sp>
      <p:sp>
        <p:nvSpPr>
          <p:cNvPr id="4" name="모서리가 둥근 사각형 설명선 3"/>
          <p:cNvSpPr/>
          <p:nvPr/>
        </p:nvSpPr>
        <p:spPr bwMode="auto">
          <a:xfrm>
            <a:off x="6444208" y="656715"/>
            <a:ext cx="2148138" cy="663344"/>
          </a:xfrm>
          <a:prstGeom prst="wedgeRoundRectCallout">
            <a:avLst>
              <a:gd name="adj1" fmla="val -62494"/>
              <a:gd name="adj2" fmla="val 3074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+mj-ea"/>
                <a:ea typeface="+mj-ea"/>
              </a:rPr>
              <a:t>ESC</a:t>
            </a:r>
            <a:r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t>를 </a:t>
            </a:r>
            <a:endParaRPr lang="en-US" altLang="ko-KR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t>두번 눌러야만 한다</a:t>
            </a:r>
            <a:r>
              <a:rPr lang="en-US" altLang="ko-KR" smtClean="0">
                <a:solidFill>
                  <a:schemeClr val="tx1"/>
                </a:solidFill>
                <a:latin typeface="+mj-ea"/>
                <a:ea typeface="+mj-ea"/>
              </a:rPr>
              <a:t>.</a:t>
            </a:r>
            <a:endParaRPr lang="ko-KR" altLang="en-US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74036301"/>
      </p:ext>
    </p:extLst>
  </p:cSld>
  <p:clrMapOvr>
    <a:masterClrMapping/>
  </p:clrMapOvr>
  <p:transition spd="med">
    <p:strips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Practice - column editing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아래와 같은 형태로 편집하려면</a:t>
            </a:r>
            <a:r>
              <a:rPr lang="en-US" altLang="ko-KR" smtClean="0"/>
              <a:t>?</a:t>
            </a:r>
          </a:p>
          <a:p>
            <a:pPr lvl="1"/>
            <a:r>
              <a:rPr lang="ko-KR" altLang="en-US" smtClean="0"/>
              <a:t>이태리 장인처럼 한줄 한줄 편집하지는 말고</a:t>
            </a:r>
            <a:r>
              <a:rPr lang="en-US" altLang="ko-KR" smtClean="0"/>
              <a:t>...</a:t>
            </a:r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952076"/>
            <a:ext cx="4752528" cy="22790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직사각형 7"/>
          <p:cNvSpPr/>
          <p:nvPr/>
        </p:nvSpPr>
        <p:spPr bwMode="auto">
          <a:xfrm>
            <a:off x="611560" y="1952076"/>
            <a:ext cx="1152128" cy="2279093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75460"/>
      </p:ext>
    </p:extLst>
  </p:cSld>
  <p:clrMapOvr>
    <a:masterClrMapping/>
  </p:clrMapOvr>
  <p:transition spd="med">
    <p:strips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visual mode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gv</a:t>
            </a:r>
          </a:p>
          <a:p>
            <a:pPr lvl="1"/>
            <a:r>
              <a:rPr lang="en-US" altLang="ko-KR" smtClean="0"/>
              <a:t>previous</a:t>
            </a:r>
            <a:r>
              <a:rPr lang="ko-KR" altLang="en-US" smtClean="0"/>
              <a:t> </a:t>
            </a:r>
            <a:r>
              <a:rPr lang="en-US" altLang="ko-KR" smtClean="0"/>
              <a:t>highlighted text </a:t>
            </a:r>
            <a:r>
              <a:rPr lang="ko-KR" altLang="en-US" smtClean="0"/>
              <a:t>영역</a:t>
            </a:r>
            <a:r>
              <a:rPr lang="en-US" altLang="ko-KR" smtClean="0"/>
              <a:t> </a:t>
            </a:r>
            <a:r>
              <a:rPr lang="ko-KR" altLang="en-US" smtClean="0"/>
              <a:t>불러오기</a:t>
            </a:r>
            <a:endParaRPr lang="en-US" altLang="ko-KR" smtClean="0"/>
          </a:p>
          <a:p>
            <a:r>
              <a:rPr lang="en-US" altLang="ko-KR" smtClean="0"/>
              <a:t>o</a:t>
            </a:r>
          </a:p>
          <a:p>
            <a:pPr lvl="1"/>
            <a:r>
              <a:rPr lang="en-US" altLang="ko-KR" smtClean="0"/>
              <a:t>highlighted text </a:t>
            </a:r>
            <a:r>
              <a:rPr lang="ko-KR" altLang="en-US" smtClean="0"/>
              <a:t>블록의 시작</a:t>
            </a:r>
            <a:r>
              <a:rPr lang="en-US" altLang="ko-KR" smtClean="0"/>
              <a:t>,</a:t>
            </a:r>
            <a:r>
              <a:rPr lang="ko-KR" altLang="en-US" smtClean="0"/>
              <a:t> 끝 이동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9641038"/>
      </p:ext>
    </p:extLst>
  </p:cSld>
  <p:clrMapOvr>
    <a:masterClrMapping/>
  </p:clrMapOvr>
  <p:transition spd="med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4601067" cy="3573016"/>
          </a:xfrm>
          <a:prstGeom prst="rect">
            <a:avLst/>
          </a:prstGeom>
        </p:spPr>
      </p:pic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vim - vim improved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ko-KR" sz="1800" smtClean="0"/>
              <a:t>vi </a:t>
            </a:r>
            <a:r>
              <a:rPr lang="ko-KR" altLang="en-US" sz="1800" dirty="0" smtClean="0"/>
              <a:t>에 추가적인 확장 </a:t>
            </a:r>
            <a:r>
              <a:rPr lang="ko-KR" altLang="en-US" sz="1800" smtClean="0"/>
              <a:t>기능 부여 </a:t>
            </a:r>
            <a:r>
              <a:rPr lang="en-US" altLang="ko-KR" sz="1800" smtClean="0"/>
              <a:t>(Amiga</a:t>
            </a:r>
            <a:r>
              <a:rPr lang="ko-KR" altLang="en-US" sz="1800" smtClean="0"/>
              <a:t>로부터</a:t>
            </a:r>
            <a:r>
              <a:rPr lang="en-US" altLang="ko-KR" sz="1800" smtClean="0"/>
              <a:t>...)</a:t>
            </a:r>
            <a:endParaRPr lang="ko-KR" altLang="en-US" sz="1800" dirty="0" smtClean="0"/>
          </a:p>
          <a:p>
            <a:pPr lvl="1" eaLnBrk="1" hangingPunct="1"/>
            <a:r>
              <a:rPr lang="ko-KR" altLang="en-US" sz="1800" dirty="0" err="1" smtClean="0"/>
              <a:t>리눅스에서는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vi </a:t>
            </a:r>
            <a:r>
              <a:rPr lang="ko-KR" altLang="en-US" sz="1800" dirty="0" smtClean="0"/>
              <a:t>대신에 </a:t>
            </a:r>
            <a:r>
              <a:rPr lang="en-US" altLang="ko-KR" sz="1800" dirty="0" smtClean="0">
                <a:solidFill>
                  <a:srgbClr val="FF0000"/>
                </a:solidFill>
              </a:rPr>
              <a:t>vim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이 사용되어짐 </a:t>
            </a:r>
            <a:r>
              <a:rPr lang="en-US" altLang="ko-KR" sz="1800" dirty="0" smtClean="0"/>
              <a:t>(vim </a:t>
            </a:r>
            <a:r>
              <a:rPr lang="ko-KR" altLang="en-US" sz="1800" dirty="0" smtClean="0"/>
              <a:t>은 </a:t>
            </a:r>
            <a:r>
              <a:rPr lang="en-US" altLang="ko-KR" sz="1800" dirty="0" smtClean="0"/>
              <a:t>vi </a:t>
            </a:r>
            <a:r>
              <a:rPr lang="ko-KR" altLang="en-US" sz="1800" dirty="0" smtClean="0"/>
              <a:t>의 기능을 모두 포함</a:t>
            </a:r>
            <a:r>
              <a:rPr lang="en-US" altLang="ko-KR" sz="1800" dirty="0" smtClean="0"/>
              <a:t>)</a:t>
            </a:r>
          </a:p>
          <a:p>
            <a:pPr lvl="2" eaLnBrk="1" hangingPunct="1"/>
            <a:r>
              <a:rPr lang="ko-KR" altLang="en-US" sz="1400" b="1" dirty="0" smtClean="0"/>
              <a:t>단 </a:t>
            </a:r>
            <a:r>
              <a:rPr lang="en-US" altLang="ko-KR" sz="1400" b="1" dirty="0" smtClean="0"/>
              <a:t>root </a:t>
            </a:r>
            <a:r>
              <a:rPr lang="ko-KR" altLang="en-US" sz="1400" b="1" dirty="0" smtClean="0"/>
              <a:t>유저가 사용하는 </a:t>
            </a:r>
            <a:r>
              <a:rPr lang="en-US" altLang="ko-KR" sz="1400" b="1" dirty="0" smtClean="0"/>
              <a:t>vim</a:t>
            </a:r>
            <a:r>
              <a:rPr lang="ko-KR" altLang="en-US" sz="1400" b="1" dirty="0" smtClean="0"/>
              <a:t>은 최소화된 </a:t>
            </a:r>
            <a:r>
              <a:rPr lang="en-US" altLang="ko-KR" sz="1400" b="1" dirty="0" smtClean="0"/>
              <a:t>vim </a:t>
            </a:r>
            <a:r>
              <a:rPr lang="ko-KR" altLang="en-US" sz="1400" b="1" dirty="0" smtClean="0"/>
              <a:t>에디터로서 </a:t>
            </a:r>
            <a:r>
              <a:rPr lang="en-US" altLang="ko-KR" sz="1400" b="1" dirty="0" smtClean="0"/>
              <a:t>static linking</a:t>
            </a:r>
            <a:r>
              <a:rPr lang="ko-KR" altLang="en-US" sz="1400" b="1" dirty="0" smtClean="0"/>
              <a:t>된 바이너리임</a:t>
            </a:r>
            <a:r>
              <a:rPr lang="en-US" altLang="ko-KR" sz="1400" b="1" dirty="0" smtClean="0"/>
              <a:t/>
            </a:r>
            <a:br>
              <a:rPr lang="en-US" altLang="ko-KR" sz="1400" b="1" dirty="0" smtClean="0"/>
            </a:br>
            <a:r>
              <a:rPr lang="en-US" altLang="ko-KR" sz="1400" b="1" dirty="0" smtClean="0">
                <a:solidFill>
                  <a:srgbClr val="FFC000"/>
                </a:solidFill>
              </a:rPr>
              <a:t>(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라이브러리 디렉터리가 </a:t>
            </a:r>
            <a:r>
              <a:rPr lang="ko-KR" altLang="en-US" sz="1400" b="1" dirty="0" err="1" smtClean="0">
                <a:solidFill>
                  <a:srgbClr val="FF0000"/>
                </a:solidFill>
              </a:rPr>
              <a:t>데미지를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입어도 구동할 수 있도록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…</a:t>
            </a:r>
            <a:r>
              <a:rPr lang="en-US" altLang="ko-KR" sz="1400" b="1" dirty="0" smtClean="0">
                <a:solidFill>
                  <a:srgbClr val="FFC000"/>
                </a:solidFill>
              </a:rPr>
              <a:t>)</a:t>
            </a:r>
          </a:p>
          <a:p>
            <a:pPr lvl="1" eaLnBrk="1" hangingPunct="1"/>
            <a:r>
              <a:rPr lang="ko-KR" altLang="en-US" sz="1800" dirty="0" smtClean="0"/>
              <a:t>대부분의 </a:t>
            </a:r>
            <a:r>
              <a:rPr lang="en-US" altLang="ko-KR" sz="1800" dirty="0" smtClean="0"/>
              <a:t>UNIX</a:t>
            </a:r>
            <a:r>
              <a:rPr lang="ko-KR" altLang="en-US" sz="1800" dirty="0" smtClean="0"/>
              <a:t>에서도 </a:t>
            </a:r>
            <a:r>
              <a:rPr lang="en-US" altLang="ko-KR" sz="1800" dirty="0" smtClean="0"/>
              <a:t>complementary package </a:t>
            </a:r>
            <a:r>
              <a:rPr lang="ko-KR" altLang="en-US" sz="1800" dirty="0" smtClean="0"/>
              <a:t>로 제공되어짐</a:t>
            </a:r>
          </a:p>
        </p:txBody>
      </p:sp>
      <p:sp>
        <p:nvSpPr>
          <p:cNvPr id="5" name="모서리가 둥근 사각형 설명선 4"/>
          <p:cNvSpPr/>
          <p:nvPr/>
        </p:nvSpPr>
        <p:spPr bwMode="auto">
          <a:xfrm>
            <a:off x="3995936" y="4149080"/>
            <a:ext cx="2520280" cy="576064"/>
          </a:xfrm>
          <a:prstGeom prst="wedgeRoundRectCallout">
            <a:avLst>
              <a:gd name="adj1" fmla="val -56413"/>
              <a:gd name="adj2" fmla="val -3752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+mj-ea"/>
                <a:ea typeface="+mj-ea"/>
              </a:rPr>
              <a:t>Amiga 500 (1987)</a:t>
            </a:r>
            <a:endParaRPr lang="ko-KR" altLang="en-US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모서리가 둥근 사각형 설명선 5"/>
          <p:cNvSpPr/>
          <p:nvPr/>
        </p:nvSpPr>
        <p:spPr bwMode="auto">
          <a:xfrm>
            <a:off x="4467553" y="4697747"/>
            <a:ext cx="2520280" cy="576064"/>
          </a:xfrm>
          <a:prstGeom prst="wedgeRoundRectCallout">
            <a:avLst>
              <a:gd name="adj1" fmla="val -49848"/>
              <a:gd name="adj2" fmla="val -2996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t>부잣집 도련님의 상징</a:t>
            </a:r>
            <a:r>
              <a:rPr lang="en-US" altLang="ko-KR" smtClean="0">
                <a:solidFill>
                  <a:schemeClr val="tx1"/>
                </a:solidFill>
                <a:latin typeface="+mj-ea"/>
                <a:ea typeface="+mj-ea"/>
              </a:rPr>
              <a:t>!</a:t>
            </a:r>
            <a:endParaRPr lang="ko-KR" altLang="en-US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6243649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vim : platform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vim</a:t>
            </a:r>
            <a:r>
              <a:rPr lang="ko-KR" altLang="en-US" smtClean="0"/>
              <a:t>은 다양한 플랫폼을 지원한다</a:t>
            </a:r>
            <a:r>
              <a:rPr lang="en-US" altLang="ko-KR" smtClean="0"/>
              <a:t>.</a:t>
            </a:r>
          </a:p>
          <a:p>
            <a:pPr lvl="1"/>
            <a:r>
              <a:rPr lang="en-US" altLang="ko-KR" smtClean="0"/>
              <a:t>Linux, UNIX, Mac OSX, Windows ...</a:t>
            </a:r>
          </a:p>
          <a:p>
            <a:pPr lvl="1"/>
            <a:r>
              <a:rPr lang="ko-KR" altLang="en-US" smtClean="0"/>
              <a:t>빨리 익숙해지려면 </a:t>
            </a:r>
            <a:r>
              <a:rPr lang="en-US" altLang="ko-KR" smtClean="0"/>
              <a:t>Windows gvim</a:t>
            </a:r>
            <a:r>
              <a:rPr lang="ko-KR" altLang="en-US" smtClean="0"/>
              <a:t>을 메모장 대신에 사용하는 것이 좋다</a:t>
            </a:r>
            <a:r>
              <a:rPr lang="en-US" altLang="ko-KR" smtClean="0"/>
              <a:t>.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99531"/>
            <a:ext cx="3972528" cy="268565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92896"/>
            <a:ext cx="4545323" cy="21811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5562486"/>
      </p:ext>
    </p:extLst>
  </p:cSld>
  <p:clrMapOvr>
    <a:masterClrMapping/>
  </p:clrMapOvr>
  <p:transition spd="med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vi / vim alias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alias</a:t>
            </a:r>
            <a:r>
              <a:rPr lang="ko-KR" altLang="en-US" smtClean="0"/>
              <a:t>를 통해 </a:t>
            </a:r>
            <a:r>
              <a:rPr lang="en-US" altLang="ko-KR" smtClean="0"/>
              <a:t>vi=vim</a:t>
            </a:r>
            <a:r>
              <a:rPr lang="ko-KR" altLang="en-US" smtClean="0"/>
              <a:t>으로 구동시킬 수 있다</a:t>
            </a:r>
            <a:r>
              <a:rPr lang="en-US" altLang="ko-KR" smtClean="0"/>
              <a:t>.</a:t>
            </a:r>
          </a:p>
          <a:p>
            <a:pPr lvl="1"/>
            <a:endParaRPr lang="en-US" altLang="ko-KR" smtClean="0"/>
          </a:p>
          <a:p>
            <a:pPr lvl="1"/>
            <a:endParaRPr lang="en-US" altLang="ko-KR"/>
          </a:p>
          <a:p>
            <a:r>
              <a:rPr lang="en-US" altLang="ko-KR" smtClean="0"/>
              <a:t>login </a:t>
            </a:r>
            <a:r>
              <a:rPr lang="ko-KR" altLang="en-US" smtClean="0"/>
              <a:t>시에 자동으로 설정되도록 하려면</a:t>
            </a:r>
            <a:r>
              <a:rPr lang="en-US" altLang="ko-KR" smtClean="0"/>
              <a:t>...</a:t>
            </a:r>
          </a:p>
          <a:p>
            <a:pPr lvl="1"/>
            <a:r>
              <a:rPr lang="en-US" altLang="ko-KR" smtClean="0"/>
              <a:t>~/.bashrc </a:t>
            </a:r>
            <a:r>
              <a:rPr lang="ko-KR" altLang="en-US" smtClean="0"/>
              <a:t>에 설정해둔다</a:t>
            </a:r>
            <a:r>
              <a:rPr lang="en-US" altLang="ko-KR" smtClean="0"/>
              <a:t>. (</a:t>
            </a:r>
            <a:r>
              <a:rPr lang="en-US" altLang="ko-KR" smtClean="0">
                <a:solidFill>
                  <a:srgbClr val="00B0F0"/>
                </a:solidFill>
              </a:rPr>
              <a:t>debian</a:t>
            </a:r>
            <a:r>
              <a:rPr lang="ko-KR" altLang="en-US" smtClean="0">
                <a:solidFill>
                  <a:srgbClr val="00B0F0"/>
                </a:solidFill>
              </a:rPr>
              <a:t>은 </a:t>
            </a:r>
            <a:r>
              <a:rPr lang="en-US" altLang="ko-KR" smtClean="0">
                <a:solidFill>
                  <a:srgbClr val="00B0F0"/>
                </a:solidFill>
              </a:rPr>
              <a:t>~/.bash_aliases</a:t>
            </a:r>
            <a:r>
              <a:rPr lang="en-US" altLang="ko-KR" smtClean="0"/>
              <a:t>)</a:t>
            </a:r>
          </a:p>
          <a:p>
            <a:pPr lvl="1"/>
            <a:endParaRPr lang="en-US" altLang="ko-KR"/>
          </a:p>
          <a:p>
            <a:pPr lvl="1"/>
            <a:endParaRPr lang="en-US" altLang="ko-KR" smtClean="0"/>
          </a:p>
          <a:p>
            <a:pPr lvl="1"/>
            <a:endParaRPr lang="en-US" altLang="ko-KR"/>
          </a:p>
          <a:p>
            <a:pPr lvl="2"/>
            <a:r>
              <a:rPr lang="en-US" altLang="ko-KR" smtClean="0"/>
              <a:t>alias</a:t>
            </a:r>
            <a:r>
              <a:rPr lang="ko-KR" altLang="en-US" smtClean="0"/>
              <a:t>를 적용하고 싶지 않을 경우는 </a:t>
            </a:r>
            <a:r>
              <a:rPr lang="en-US" altLang="ko-KR" smtClean="0"/>
              <a:t>prefix</a:t>
            </a:r>
            <a:r>
              <a:rPr lang="ko-KR" altLang="en-US" smtClean="0"/>
              <a:t>로 </a:t>
            </a:r>
            <a:r>
              <a:rPr lang="en-US" altLang="ko-KR" smtClean="0"/>
              <a:t>\ </a:t>
            </a:r>
            <a:r>
              <a:rPr lang="ko-KR" altLang="en-US" smtClean="0"/>
              <a:t>를 사용하면 된다</a:t>
            </a:r>
            <a:r>
              <a:rPr lang="en-US" altLang="ko-KR" smtClean="0"/>
              <a:t>.</a:t>
            </a:r>
          </a:p>
          <a:p>
            <a:endParaRPr lang="en-US" altLang="ko-KR"/>
          </a:p>
          <a:p>
            <a:endParaRPr lang="ko-KR" altLang="en-US"/>
          </a:p>
        </p:txBody>
      </p:sp>
      <p:sp>
        <p:nvSpPr>
          <p:cNvPr id="4" name="대각선 방향의 모서리가 둥근 사각형 3"/>
          <p:cNvSpPr/>
          <p:nvPr/>
        </p:nvSpPr>
        <p:spPr bwMode="auto">
          <a:xfrm>
            <a:off x="323528" y="1484784"/>
            <a:ext cx="8501122" cy="504056"/>
          </a:xfrm>
          <a:prstGeom prst="round2DiagRect">
            <a:avLst>
              <a:gd name="adj1" fmla="val 5977"/>
              <a:gd name="adj2" fmla="val 0"/>
            </a:avLst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ko-KR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altLang="ko-KR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alias vi=vim</a:t>
            </a:r>
            <a:endParaRPr lang="en-US" altLang="ko-KR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대각선 방향의 모서리가 둥근 사각형 4"/>
          <p:cNvSpPr/>
          <p:nvPr/>
        </p:nvSpPr>
        <p:spPr bwMode="auto">
          <a:xfrm>
            <a:off x="323528" y="3356992"/>
            <a:ext cx="8501122" cy="1152128"/>
          </a:xfrm>
          <a:prstGeom prst="round2DiagRect">
            <a:avLst>
              <a:gd name="adj1" fmla="val 5977"/>
              <a:gd name="adj2" fmla="val 0"/>
            </a:avLst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ko-KR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.bashrc (.bash_aliases on Debian)</a:t>
            </a:r>
          </a:p>
          <a:p>
            <a:r>
              <a:rPr lang="en-US" altLang="ko-KR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ko-KR" altLang="en-US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생략</a:t>
            </a:r>
            <a:r>
              <a:rPr lang="en-US" altLang="ko-KR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altLang="ko-KR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alias vi=vim</a:t>
            </a:r>
            <a:endParaRPr lang="en-US" altLang="ko-KR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791784"/>
      </p:ext>
    </p:extLst>
  </p:cSld>
  <p:clrMapOvr>
    <a:masterClrMapping/>
  </p:clrMapOvr>
  <p:transition spd="med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Ch2.Vim </a:t>
            </a:r>
            <a:r>
              <a:rPr lang="ko-KR" altLang="en-US" smtClean="0"/>
              <a:t>입문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mtClean="0"/>
              <a:t>시작이 반이다</a:t>
            </a:r>
            <a:r>
              <a:rPr lang="en-US" altLang="ko-KR" smtClean="0"/>
              <a:t>. - </a:t>
            </a:r>
            <a:r>
              <a:rPr lang="ko-KR" altLang="en-US" smtClean="0"/>
              <a:t>아리스토텔레스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118047"/>
      </p:ext>
    </p:extLst>
  </p:cSld>
  <p:clrMapOvr>
    <a:masterClrMapping/>
  </p:clrMapOvr>
  <p:transition spd="med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vim</a:t>
            </a:r>
            <a:r>
              <a:rPr lang="ko-KR" altLang="en-US" smtClean="0"/>
              <a:t>의 시작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vim [filename]</a:t>
            </a:r>
          </a:p>
          <a:p>
            <a:pPr lvl="1" eaLnBrk="1" hangingPunct="1"/>
            <a:r>
              <a:rPr lang="ko-KR" altLang="en-US" sz="1800" dirty="0" smtClean="0"/>
              <a:t>특정 파일명을 열면서 시작</a:t>
            </a:r>
          </a:p>
          <a:p>
            <a:endParaRPr lang="en-US" altLang="ko-KR" dirty="0" smtClean="0"/>
          </a:p>
          <a:p>
            <a:pPr lvl="1" eaLnBrk="1" hangingPunct="1"/>
            <a:r>
              <a:rPr lang="ko-KR" altLang="en-US" sz="1800" dirty="0" smtClean="0"/>
              <a:t>파일명이 </a:t>
            </a:r>
            <a:r>
              <a:rPr lang="en-US" altLang="ko-KR" sz="1800" dirty="0" smtClean="0"/>
              <a:t>"-" </a:t>
            </a:r>
            <a:r>
              <a:rPr lang="ko-KR" altLang="en-US" sz="1800" dirty="0" smtClean="0"/>
              <a:t>일 경우에는 </a:t>
            </a:r>
            <a:r>
              <a:rPr lang="en-US" altLang="ko-KR" sz="1800" dirty="0" smtClean="0"/>
              <a:t>-</a:t>
            </a:r>
            <a:r>
              <a:rPr lang="en-US" altLang="ko-KR" sz="1800" dirty="0" err="1" smtClean="0"/>
              <a:t>stdin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을 의미함</a:t>
            </a:r>
          </a:p>
          <a:p>
            <a:pPr lvl="2" eaLnBrk="1" hangingPunct="1"/>
            <a:endParaRPr lang="en-US" altLang="ko-KR" dirty="0" smtClean="0"/>
          </a:p>
          <a:p>
            <a:pPr lvl="2"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vi</a:t>
            </a:r>
            <a:r>
              <a:rPr lang="ko-KR" altLang="en-US" dirty="0" smtClean="0"/>
              <a:t>의 기본 작동 모드</a:t>
            </a:r>
          </a:p>
          <a:p>
            <a:pPr lvl="1" eaLnBrk="1" hangingPunct="1"/>
            <a:r>
              <a:rPr lang="ko-KR" altLang="en-US" sz="1800" dirty="0" smtClean="0"/>
              <a:t>일반모드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입력모드</a:t>
            </a:r>
            <a:r>
              <a:rPr lang="en-US" altLang="ko-KR" sz="1800" smtClean="0"/>
              <a:t>, </a:t>
            </a:r>
            <a:r>
              <a:rPr lang="ko-KR" altLang="en-US" sz="1800" smtClean="0"/>
              <a:t>명령행모드</a:t>
            </a:r>
            <a:endParaRPr lang="en-US" altLang="ko-KR" sz="1800" smtClean="0"/>
          </a:p>
          <a:p>
            <a:pPr lvl="2"/>
            <a:r>
              <a:rPr lang="en-US" altLang="ko-KR" sz="1600" smtClean="0"/>
              <a:t>vim</a:t>
            </a:r>
            <a:r>
              <a:rPr lang="ko-KR" altLang="en-US" sz="1600" smtClean="0"/>
              <a:t>은 여기에 비주얼 모드등이 추가된다</a:t>
            </a:r>
            <a:r>
              <a:rPr lang="en-US" altLang="ko-KR" sz="1600" smtClean="0"/>
              <a:t>.</a:t>
            </a:r>
            <a:endParaRPr lang="ko-KR" altLang="en-US" sz="1600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99592" y="2784348"/>
            <a:ext cx="7388324" cy="428628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dirty="0" smtClean="0"/>
              <a:t>$ find . -name "*.txt" | vim -</a:t>
            </a:r>
            <a:endParaRPr lang="en-US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5048" y="1844824"/>
            <a:ext cx="7388324" cy="428628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mtClean="0"/>
              <a:t>$ </a:t>
            </a:r>
            <a:r>
              <a:rPr lang="en-US" altLang="ko-KR"/>
              <a:t>vim mytext.txt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8553224"/>
      </p:ext>
    </p:extLst>
  </p:cSld>
  <p:clrMapOvr>
    <a:masterClrMapping/>
  </p:clrMapOvr>
  <p:transition spd="med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modes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전통적인 </a:t>
            </a:r>
            <a:r>
              <a:rPr lang="en-US" altLang="ko-KR" smtClean="0"/>
              <a:t>vi </a:t>
            </a:r>
            <a:r>
              <a:rPr lang="ko-KR" altLang="en-US" smtClean="0"/>
              <a:t>는 </a:t>
            </a:r>
            <a:r>
              <a:rPr lang="en-US" altLang="ko-KR" smtClean="0"/>
              <a:t>3</a:t>
            </a:r>
            <a:r>
              <a:rPr lang="ko-KR" altLang="en-US" smtClean="0"/>
              <a:t>가지 모드를 가짐</a:t>
            </a:r>
          </a:p>
          <a:p>
            <a:pPr lvl="1" eaLnBrk="1" hangingPunct="1"/>
            <a:r>
              <a:rPr lang="ko-KR" altLang="en-US" sz="1800" smtClean="0"/>
              <a:t>일반모드</a:t>
            </a:r>
            <a:r>
              <a:rPr lang="en-US" altLang="ko-KR" sz="1800" smtClean="0"/>
              <a:t>: </a:t>
            </a:r>
            <a:r>
              <a:rPr lang="en-US" altLang="ko-KR" sz="1800" smtClean="0">
                <a:solidFill>
                  <a:srgbClr val="FF0000"/>
                </a:solidFill>
              </a:rPr>
              <a:t>normal mode</a:t>
            </a:r>
            <a:r>
              <a:rPr lang="en-US" altLang="ko-KR" sz="1800" smtClean="0"/>
              <a:t> (or command mode)</a:t>
            </a:r>
          </a:p>
          <a:p>
            <a:pPr lvl="1" eaLnBrk="1" hangingPunct="1"/>
            <a:r>
              <a:rPr lang="ko-KR" altLang="en-US" sz="1800" smtClean="0"/>
              <a:t>입력모드</a:t>
            </a:r>
            <a:r>
              <a:rPr lang="en-US" altLang="ko-KR" sz="1800" smtClean="0"/>
              <a:t>: </a:t>
            </a:r>
            <a:r>
              <a:rPr lang="en-US" altLang="ko-KR" sz="1800" smtClean="0">
                <a:solidFill>
                  <a:srgbClr val="FF0000"/>
                </a:solidFill>
              </a:rPr>
              <a:t>insert mode</a:t>
            </a:r>
          </a:p>
          <a:p>
            <a:pPr lvl="1" eaLnBrk="1" hangingPunct="1"/>
            <a:r>
              <a:rPr lang="ko-KR" altLang="en-US" sz="1800" smtClean="0"/>
              <a:t>명령행모드</a:t>
            </a:r>
            <a:r>
              <a:rPr lang="en-US" altLang="ko-KR" sz="1800" smtClean="0"/>
              <a:t>: </a:t>
            </a:r>
            <a:r>
              <a:rPr lang="en-US" altLang="ko-KR" sz="1800" smtClean="0">
                <a:solidFill>
                  <a:srgbClr val="FF0000"/>
                </a:solidFill>
              </a:rPr>
              <a:t>command-line mode </a:t>
            </a:r>
            <a:r>
              <a:rPr lang="en-US" altLang="ko-KR" sz="1800" smtClean="0"/>
              <a:t>(or colon mode)</a:t>
            </a:r>
          </a:p>
          <a:p>
            <a:pPr lvl="1" eaLnBrk="1" hangingPunct="1"/>
            <a:endParaRPr lang="en-US" altLang="ko-KR" sz="1800" smtClean="0"/>
          </a:p>
          <a:p>
            <a:pPr eaLnBrk="1" hangingPunct="1"/>
            <a:r>
              <a:rPr lang="en-US" altLang="ko-KR" smtClean="0"/>
              <a:t>vim </a:t>
            </a:r>
            <a:r>
              <a:rPr lang="ko-KR" altLang="en-US" smtClean="0"/>
              <a:t>은 추가 모드를 가짐</a:t>
            </a:r>
          </a:p>
          <a:p>
            <a:pPr lvl="1" eaLnBrk="1" hangingPunct="1"/>
            <a:r>
              <a:rPr lang="ko-KR" altLang="en-US" sz="1800" smtClean="0"/>
              <a:t>비주얼모드</a:t>
            </a:r>
            <a:r>
              <a:rPr lang="en-US" altLang="ko-KR" sz="1800" smtClean="0"/>
              <a:t>: </a:t>
            </a:r>
            <a:r>
              <a:rPr lang="en-US" altLang="ko-KR" sz="1800" smtClean="0">
                <a:solidFill>
                  <a:srgbClr val="FF0000"/>
                </a:solidFill>
              </a:rPr>
              <a:t>visual mode</a:t>
            </a:r>
          </a:p>
          <a:p>
            <a:pPr lvl="2"/>
            <a:r>
              <a:rPr lang="ko-KR" altLang="en-US" sz="1600" smtClean="0"/>
              <a:t>마우스를 대신하는 드래그 모드 </a:t>
            </a:r>
            <a:r>
              <a:rPr lang="en-US" altLang="ko-KR" sz="1600" smtClean="0"/>
              <a:t>(</a:t>
            </a:r>
            <a:r>
              <a:rPr lang="ko-KR" altLang="en-US" sz="1600" smtClean="0"/>
              <a:t>아래아 한글의 </a:t>
            </a:r>
            <a:r>
              <a:rPr lang="en-US" altLang="ko-KR" sz="1600" smtClean="0"/>
              <a:t>F3</a:t>
            </a:r>
            <a:r>
              <a:rPr lang="ko-KR" altLang="en-US" sz="1600" smtClean="0"/>
              <a:t>키와 유사</a:t>
            </a:r>
            <a:r>
              <a:rPr lang="en-US" altLang="ko-KR" sz="160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8406325"/>
      </p:ext>
    </p:extLst>
  </p:cSld>
  <p:clrMapOvr>
    <a:masterClrMapping/>
  </p:clrMapOvr>
  <p:transition spd="med">
    <p:strips dir="rd"/>
  </p:transition>
</p:sld>
</file>

<file path=ppt/theme/theme1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 bwMode="auto"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bg1">
              <a:alpha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>
          <a:defRPr sz="1400" dirty="0" smtClean="0">
            <a:solidFill>
              <a:schemeClr val="tx1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1429</Words>
  <Application>Microsoft Office PowerPoint</Application>
  <PresentationFormat>화면 슬라이드 쇼(4:3)</PresentationFormat>
  <Paragraphs>279</Paragraphs>
  <Slides>35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48" baseType="lpstr">
      <vt:lpstr>HY그래픽M</vt:lpstr>
      <vt:lpstr>HY헤드라인M</vt:lpstr>
      <vt:lpstr>굴림</vt:lpstr>
      <vt:lpstr>돋움</vt:lpstr>
      <vt:lpstr>맑은 고딕</vt:lpstr>
      <vt:lpstr>바탕</vt:lpstr>
      <vt:lpstr>Arial</vt:lpstr>
      <vt:lpstr>Courier New</vt:lpstr>
      <vt:lpstr>Tahoma</vt:lpstr>
      <vt:lpstr>Trebuchet MS</vt:lpstr>
      <vt:lpstr>Wingdings</vt:lpstr>
      <vt:lpstr>Wingdings 3</vt:lpstr>
      <vt:lpstr>패싯</vt:lpstr>
      <vt:lpstr>vim editor (1/4)</vt:lpstr>
      <vt:lpstr>Ch1.vim의 배경과 설치</vt:lpstr>
      <vt:lpstr>vi </vt:lpstr>
      <vt:lpstr>vim - vim improved</vt:lpstr>
      <vt:lpstr>vim : platform</vt:lpstr>
      <vt:lpstr>vi / vim alias</vt:lpstr>
      <vt:lpstr>Ch2.Vim 입문</vt:lpstr>
      <vt:lpstr>vim의 시작</vt:lpstr>
      <vt:lpstr>modes</vt:lpstr>
      <vt:lpstr>modes (con't)</vt:lpstr>
      <vt:lpstr>modes : key</vt:lpstr>
      <vt:lpstr>modes : insert : a / A , i / I</vt:lpstr>
      <vt:lpstr>modes : commandline : exit</vt:lpstr>
      <vt:lpstr>modes (con't)</vt:lpstr>
      <vt:lpstr>Practice</vt:lpstr>
      <vt:lpstr>cursor</vt:lpstr>
      <vt:lpstr>cursor : UNIX keyboard</vt:lpstr>
      <vt:lpstr>cursor : movement</vt:lpstr>
      <vt:lpstr>scroll</vt:lpstr>
      <vt:lpstr>goto # line</vt:lpstr>
      <vt:lpstr>buffer : delete, cut</vt:lpstr>
      <vt:lpstr>buffer : del. newline character</vt:lpstr>
      <vt:lpstr>buffer : paste</vt:lpstr>
      <vt:lpstr>buffer : copy</vt:lpstr>
      <vt:lpstr>buffer : undo / redo</vt:lpstr>
      <vt:lpstr>cmd : range</vt:lpstr>
      <vt:lpstr>cmd : range (con't)</vt:lpstr>
      <vt:lpstr>visual mode</vt:lpstr>
      <vt:lpstr>visual mode</vt:lpstr>
      <vt:lpstr>visual line mode</vt:lpstr>
      <vt:lpstr>visual block mode</vt:lpstr>
      <vt:lpstr>visual mode : range</vt:lpstr>
      <vt:lpstr>visual block : column editing</vt:lpstr>
      <vt:lpstr>Practice - column editing</vt:lpstr>
      <vt:lpstr>visual mode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Linux - editor - vim</dc:title>
  <dc:subject>vim editor</dc:subject>
  <dc:creator/>
  <cp:keywords>linux; vim; vi; 손에 잡히는 vim; unix; 리눅스; 유닉스</cp:keywords>
  <dc:description>vi , vim 에디터</dc:description>
  <cp:lastModifiedBy/>
  <cp:revision>1</cp:revision>
  <dcterms:created xsi:type="dcterms:W3CDTF">2013-09-05T15:31:16Z</dcterms:created>
  <dcterms:modified xsi:type="dcterms:W3CDTF">2014-11-04T14:37:24Z</dcterms:modified>
</cp:coreProperties>
</file>